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
  </p:notesMasterIdLst>
  <p:sldIdLst>
    <p:sldId id="258" r:id="rId2"/>
    <p:sldId id="259" r:id="rId3"/>
    <p:sldId id="271" r:id="rId4"/>
    <p:sldId id="267" r:id="rId5"/>
    <p:sldId id="303" r:id="rId6"/>
    <p:sldId id="260" r:id="rId7"/>
    <p:sldId id="300" r:id="rId8"/>
    <p:sldId id="273" r:id="rId9"/>
    <p:sldId id="268" r:id="rId10"/>
    <p:sldId id="269" r:id="rId11"/>
    <p:sldId id="270" r:id="rId12"/>
    <p:sldId id="261" r:id="rId13"/>
    <p:sldId id="262" r:id="rId14"/>
    <p:sldId id="277" r:id="rId15"/>
    <p:sldId id="263" r:id="rId16"/>
    <p:sldId id="265" r:id="rId17"/>
    <p:sldId id="297" r:id="rId18"/>
    <p:sldId id="278" r:id="rId19"/>
    <p:sldId id="274" r:id="rId20"/>
    <p:sldId id="279" r:id="rId21"/>
    <p:sldId id="275" r:id="rId22"/>
    <p:sldId id="298" r:id="rId2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DE2E2E-163E-41AA-9AC6-7B8D9FAD00F7}" v="74" dt="2019-02-22T16:14:25.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1" autoAdjust="0"/>
    <p:restoredTop sz="85696" autoAdjust="0"/>
  </p:normalViewPr>
  <p:slideViewPr>
    <p:cSldViewPr snapToGrid="0">
      <p:cViewPr varScale="1">
        <p:scale>
          <a:sx n="73" d="100"/>
          <a:sy n="73" d="100"/>
        </p:scale>
        <p:origin x="84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seattlegov-my.sharepoint.com/personal/august_drake-ericson_seattle_gov/Documents/Calendars/2019/2019%20Navigation%20Team%20%20February%202019-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519676494690686E-2"/>
          <c:y val="7.6821811918682856E-2"/>
          <c:w val="0.7725628803857002"/>
          <c:h val="0.55969990783292778"/>
        </c:manualLayout>
      </c:layout>
      <c:barChart>
        <c:barDir val="col"/>
        <c:grouping val="clustered"/>
        <c:varyColors val="0"/>
        <c:ser>
          <c:idx val="0"/>
          <c:order val="0"/>
          <c:tx>
            <c:strRef>
              <c:f>Sheet2!$B$1</c:f>
              <c:strCache>
                <c:ptCount val="1"/>
                <c:pt idx="0">
                  <c:v>Count</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E9-4C7E-B22F-834EF7FEEE88}"/>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E9-4C7E-B22F-834EF7FEEE88}"/>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EE9-4C7E-B22F-834EF7FEEE88}"/>
                </c:ext>
              </c:extLst>
            </c:dLbl>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E9-4C7E-B22F-834EF7FEEE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Sheet2!$A$2:$A$5</c:f>
              <c:numCache>
                <c:formatCode>General</c:formatCode>
                <c:ptCount val="4"/>
                <c:pt idx="0">
                  <c:v>2015</c:v>
                </c:pt>
                <c:pt idx="1">
                  <c:v>2016</c:v>
                </c:pt>
                <c:pt idx="2">
                  <c:v>2017</c:v>
                </c:pt>
                <c:pt idx="3">
                  <c:v>2018</c:v>
                </c:pt>
              </c:numCache>
            </c:numRef>
          </c:cat>
          <c:val>
            <c:numRef>
              <c:f>Sheet2!$B$2:$B$5</c:f>
              <c:numCache>
                <c:formatCode>General</c:formatCode>
                <c:ptCount val="4"/>
                <c:pt idx="0">
                  <c:v>2813</c:v>
                </c:pt>
                <c:pt idx="1">
                  <c:v>2942</c:v>
                </c:pt>
                <c:pt idx="2">
                  <c:v>3841</c:v>
                </c:pt>
                <c:pt idx="3">
                  <c:v>4488</c:v>
                </c:pt>
              </c:numCache>
            </c:numRef>
          </c:val>
          <c:extLst>
            <c:ext xmlns:c16="http://schemas.microsoft.com/office/drawing/2014/chart" uri="{C3380CC4-5D6E-409C-BE32-E72D297353CC}">
              <c16:uniqueId val="{00000004-1EE9-4C7E-B22F-834EF7FEEE88}"/>
            </c:ext>
          </c:extLst>
        </c:ser>
        <c:dLbls>
          <c:showLegendKey val="0"/>
          <c:showVal val="0"/>
          <c:showCatName val="0"/>
          <c:showSerName val="0"/>
          <c:showPercent val="0"/>
          <c:showBubbleSize val="0"/>
        </c:dLbls>
        <c:gapWidth val="100"/>
        <c:overlap val="-24"/>
        <c:axId val="544108968"/>
        <c:axId val="544110936"/>
      </c:barChart>
      <c:catAx>
        <c:axId val="54410896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44110936"/>
        <c:crosses val="autoZero"/>
        <c:auto val="1"/>
        <c:lblAlgn val="ctr"/>
        <c:lblOffset val="100"/>
        <c:noMultiLvlLbl val="0"/>
      </c:catAx>
      <c:valAx>
        <c:axId val="54411093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544108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A5C20BB3-3CCB-4FE5-991B-82F6BCB48AF3}" type="datetimeFigureOut">
              <a:rPr lang="en-US" smtClean="0"/>
              <a:t>2/22/2019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E0746DE6-3336-457D-A091-FA20AC1C536E}" type="slidenum">
              <a:rPr lang="en-US" smtClean="0"/>
              <a:t>‹#›</a:t>
            </a:fld>
            <a:endParaRPr lang="en-US" dirty="0"/>
          </a:p>
        </p:txBody>
      </p:sp>
    </p:spTree>
    <p:extLst>
      <p:ext uri="{BB962C8B-B14F-4D97-AF65-F5344CB8AC3E}">
        <p14:creationId xmlns:p14="http://schemas.microsoft.com/office/powerpoint/2010/main" val="545169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4</a:t>
            </a:fld>
            <a:endParaRPr lang="en-US" dirty="0"/>
          </a:p>
        </p:txBody>
      </p:sp>
    </p:spTree>
    <p:extLst>
      <p:ext uri="{BB962C8B-B14F-4D97-AF65-F5344CB8AC3E}">
        <p14:creationId xmlns:p14="http://schemas.microsoft.com/office/powerpoint/2010/main" val="3137022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5</a:t>
            </a:fld>
            <a:endParaRPr lang="en-US" dirty="0"/>
          </a:p>
        </p:txBody>
      </p:sp>
    </p:spTree>
    <p:extLst>
      <p:ext uri="{BB962C8B-B14F-4D97-AF65-F5344CB8AC3E}">
        <p14:creationId xmlns:p14="http://schemas.microsoft.com/office/powerpoint/2010/main" val="619759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talking about:</a:t>
            </a:r>
          </a:p>
          <a:p>
            <a:pPr marL="174698" indent="-174698">
              <a:buFont typeface="Arial" panose="020B0604020202020204" pitchFamily="34" charset="0"/>
              <a:buChar char="•"/>
            </a:pPr>
            <a:r>
              <a:rPr lang="en-US" dirty="0"/>
              <a:t>Medical problems</a:t>
            </a:r>
          </a:p>
          <a:p>
            <a:pPr marL="174698" indent="-174698">
              <a:buFont typeface="Arial" panose="020B0604020202020204" pitchFamily="34" charset="0"/>
              <a:buChar char="•"/>
            </a:pPr>
            <a:r>
              <a:rPr lang="en-US" dirty="0"/>
              <a:t>Violent crimes</a:t>
            </a:r>
          </a:p>
        </p:txBody>
      </p:sp>
      <p:sp>
        <p:nvSpPr>
          <p:cNvPr id="4" name="Slide Number Placeholder 3"/>
          <p:cNvSpPr>
            <a:spLocks noGrp="1"/>
          </p:cNvSpPr>
          <p:nvPr>
            <p:ph type="sldNum" sz="quarter" idx="10"/>
          </p:nvPr>
        </p:nvSpPr>
        <p:spPr/>
        <p:txBody>
          <a:bodyPr/>
          <a:lstStyle/>
          <a:p>
            <a:fld id="{E0746DE6-3336-457D-A091-FA20AC1C536E}" type="slidenum">
              <a:rPr lang="en-US" smtClean="0"/>
              <a:t>12</a:t>
            </a:fld>
            <a:endParaRPr lang="en-US" dirty="0"/>
          </a:p>
        </p:txBody>
      </p:sp>
    </p:spTree>
    <p:extLst>
      <p:ext uri="{BB962C8B-B14F-4D97-AF65-F5344CB8AC3E}">
        <p14:creationId xmlns:p14="http://schemas.microsoft.com/office/powerpoint/2010/main" val="620212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Actor and motivational Speaker J.R. Martinez</a:t>
            </a:r>
          </a:p>
        </p:txBody>
      </p:sp>
      <p:sp>
        <p:nvSpPr>
          <p:cNvPr id="4" name="Slide Number Placeholder 3"/>
          <p:cNvSpPr>
            <a:spLocks noGrp="1"/>
          </p:cNvSpPr>
          <p:nvPr>
            <p:ph type="sldNum" sz="quarter" idx="5"/>
          </p:nvPr>
        </p:nvSpPr>
        <p:spPr/>
        <p:txBody>
          <a:bodyPr/>
          <a:lstStyle/>
          <a:p>
            <a:fld id="{E0746DE6-3336-457D-A091-FA20AC1C536E}" type="slidenum">
              <a:rPr lang="en-US" smtClean="0"/>
              <a:t>16</a:t>
            </a:fld>
            <a:endParaRPr lang="en-US" dirty="0"/>
          </a:p>
        </p:txBody>
      </p:sp>
    </p:spTree>
    <p:extLst>
      <p:ext uri="{BB962C8B-B14F-4D97-AF65-F5344CB8AC3E}">
        <p14:creationId xmlns:p14="http://schemas.microsoft.com/office/powerpoint/2010/main" val="1576668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C12D574-25AB-4ED9-A06D-4279CBFE7127}" type="datetimeFigureOut">
              <a:rPr lang="en-US" smtClean="0"/>
              <a:t>2/22/2019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77FBE95E-9360-4856-B5BA-33A9034977AE}" type="slidenum">
              <a:rPr lang="en-US" smtClean="0"/>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6362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C12D574-25AB-4ED9-A06D-4279CBFE7127}" type="datetimeFigureOut">
              <a:rPr lang="en-US" smtClean="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FBE95E-9360-4856-B5BA-33A9034977AE}" type="slidenum">
              <a:rPr lang="en-US" smtClean="0"/>
              <a:t>‹#›</a:t>
            </a:fld>
            <a:endParaRPr lang="en-US" dirty="0"/>
          </a:p>
        </p:txBody>
      </p:sp>
    </p:spTree>
    <p:extLst>
      <p:ext uri="{BB962C8B-B14F-4D97-AF65-F5344CB8AC3E}">
        <p14:creationId xmlns:p14="http://schemas.microsoft.com/office/powerpoint/2010/main" val="3518798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12D574-25AB-4ED9-A06D-4279CBFE7127}"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0379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12D574-25AB-4ED9-A06D-4279CBFE7127}"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753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12D574-25AB-4ED9-A06D-4279CBFE7127}"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dirty="0"/>
          </a:p>
        </p:txBody>
      </p:sp>
    </p:spTree>
    <p:extLst>
      <p:ext uri="{BB962C8B-B14F-4D97-AF65-F5344CB8AC3E}">
        <p14:creationId xmlns:p14="http://schemas.microsoft.com/office/powerpoint/2010/main" val="1642271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12D574-25AB-4ED9-A06D-4279CBFE7127}"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7889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12D574-25AB-4ED9-A06D-4279CBFE7127}"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7710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12D574-25AB-4ED9-A06D-4279CBFE7127}"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8012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12D574-25AB-4ED9-A06D-4279CBFE7127}"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3499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12D574-25AB-4ED9-A06D-4279CBFE7127}"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dirty="0"/>
          </a:p>
        </p:txBody>
      </p:sp>
    </p:spTree>
    <p:extLst>
      <p:ext uri="{BB962C8B-B14F-4D97-AF65-F5344CB8AC3E}">
        <p14:creationId xmlns:p14="http://schemas.microsoft.com/office/powerpoint/2010/main" val="86568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12D574-25AB-4ED9-A06D-4279CBFE7127}" type="datetimeFigureOut">
              <a:rPr lang="en-US" smtClean="0"/>
              <a:t>2/22/2019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6293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12D574-25AB-4ED9-A06D-4279CBFE7127}" type="datetimeFigureOut">
              <a:rPr lang="en-US" smtClean="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FBE95E-9360-4856-B5BA-33A9034977AE}" type="slidenum">
              <a:rPr lang="en-US" smtClean="0"/>
              <a:t>‹#›</a:t>
            </a:fld>
            <a:endParaRPr lang="en-US" dirty="0"/>
          </a:p>
        </p:txBody>
      </p:sp>
    </p:spTree>
    <p:extLst>
      <p:ext uri="{BB962C8B-B14F-4D97-AF65-F5344CB8AC3E}">
        <p14:creationId xmlns:p14="http://schemas.microsoft.com/office/powerpoint/2010/main" val="2392740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12D574-25AB-4ED9-A06D-4279CBFE7127}" type="datetimeFigureOut">
              <a:rPr lang="en-US" smtClean="0"/>
              <a:t>2/22/2019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7FBE95E-9360-4856-B5BA-33A9034977AE}"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3422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12D574-25AB-4ED9-A06D-4279CBFE7127}" type="datetimeFigureOut">
              <a:rPr lang="en-US" smtClean="0"/>
              <a:t>2/22/2019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7FBE95E-9360-4856-B5BA-33A9034977AE}"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8979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12D574-25AB-4ED9-A06D-4279CBFE7127}" type="datetimeFigureOut">
              <a:rPr lang="en-US" smtClean="0"/>
              <a:t>2/22/2019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7FBE95E-9360-4856-B5BA-33A9034977AE}" type="slidenum">
              <a:rPr lang="en-US" smtClean="0"/>
              <a:t>‹#›</a:t>
            </a:fld>
            <a:endParaRPr lang="en-US" dirty="0"/>
          </a:p>
        </p:txBody>
      </p:sp>
    </p:spTree>
    <p:extLst>
      <p:ext uri="{BB962C8B-B14F-4D97-AF65-F5344CB8AC3E}">
        <p14:creationId xmlns:p14="http://schemas.microsoft.com/office/powerpoint/2010/main" val="3153889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C12D574-25AB-4ED9-A06D-4279CBFE7127}" type="datetimeFigureOut">
              <a:rPr lang="en-US" smtClean="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FBE95E-9360-4856-B5BA-33A9034977AE}"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59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C12D574-25AB-4ED9-A06D-4279CBFE7127}" type="datetimeFigureOut">
              <a:rPr lang="en-US" smtClean="0"/>
              <a:t>2/22/2019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FBE95E-9360-4856-B5BA-33A9034977AE}" type="slidenum">
              <a:rPr lang="en-US" smtClean="0"/>
              <a:t>‹#›</a:t>
            </a:fld>
            <a:endParaRPr lang="en-US" dirty="0"/>
          </a:p>
        </p:txBody>
      </p:sp>
    </p:spTree>
    <p:extLst>
      <p:ext uri="{BB962C8B-B14F-4D97-AF65-F5344CB8AC3E}">
        <p14:creationId xmlns:p14="http://schemas.microsoft.com/office/powerpoint/2010/main" val="1746074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C12D574-25AB-4ED9-A06D-4279CBFE7127}" type="datetimeFigureOut">
              <a:rPr lang="en-US" smtClean="0"/>
              <a:t>2/22/2019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7FBE95E-9360-4856-B5BA-33A9034977AE}" type="slidenum">
              <a:rPr lang="en-US" smtClean="0"/>
              <a:t>‹#›</a:t>
            </a:fld>
            <a:endParaRPr lang="en-US" dirty="0"/>
          </a:p>
        </p:txBody>
      </p:sp>
    </p:spTree>
    <p:extLst>
      <p:ext uri="{BB962C8B-B14F-4D97-AF65-F5344CB8AC3E}">
        <p14:creationId xmlns:p14="http://schemas.microsoft.com/office/powerpoint/2010/main" val="15532203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nextcity.org/daily/entry/good-news-and-bad-news-for-affordable-housing-in-seattle"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August.drake-Ericson@seattle.gov"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82000"/>
                <a:lumOff val="18000"/>
              </a:schemeClr>
            </a:gs>
            <a:gs pos="100000">
              <a:schemeClr val="accent1">
                <a:lumMod val="9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239C2C-571C-4567-8CC9-3DEECC233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8A5B991-5EC2-4BD6-9C3B-238D6B879C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1160825" y="1148793"/>
            <a:ext cx="9863639" cy="3375525"/>
          </a:xfrm>
        </p:spPr>
        <p:txBody>
          <a:bodyPr anchor="ctr">
            <a:normAutofit/>
          </a:bodyPr>
          <a:lstStyle/>
          <a:p>
            <a:r>
              <a:rPr lang="en-US" sz="9600" dirty="0">
                <a:solidFill>
                  <a:srgbClr val="212121"/>
                </a:solidFill>
              </a:rPr>
              <a:t>City of Seattle </a:t>
            </a:r>
            <a:br>
              <a:rPr lang="en-US" sz="6000" dirty="0">
                <a:solidFill>
                  <a:srgbClr val="212121"/>
                </a:solidFill>
              </a:rPr>
            </a:br>
            <a:endParaRPr lang="en-US" sz="6000" dirty="0">
              <a:solidFill>
                <a:srgbClr val="212121"/>
              </a:solidFill>
            </a:endParaRPr>
          </a:p>
        </p:txBody>
      </p:sp>
      <p:sp>
        <p:nvSpPr>
          <p:cNvPr id="3" name="Content Placeholder 2"/>
          <p:cNvSpPr>
            <a:spLocks noGrp="1"/>
          </p:cNvSpPr>
          <p:nvPr>
            <p:ph type="subTitle" idx="1"/>
          </p:nvPr>
        </p:nvSpPr>
        <p:spPr>
          <a:xfrm>
            <a:off x="1160825" y="5083532"/>
            <a:ext cx="9863639" cy="738427"/>
          </a:xfrm>
        </p:spPr>
        <p:txBody>
          <a:bodyPr>
            <a:noAutofit/>
          </a:bodyPr>
          <a:lstStyle/>
          <a:p>
            <a:r>
              <a:rPr lang="en-US" sz="5400" dirty="0">
                <a:solidFill>
                  <a:srgbClr val="212121"/>
                </a:solidFill>
              </a:rPr>
              <a:t>Navigation Team</a:t>
            </a:r>
            <a:endParaRPr sz="5400" dirty="0">
              <a:solidFill>
                <a:srgbClr val="212121"/>
              </a:solidFill>
            </a:endParaRPr>
          </a:p>
        </p:txBody>
      </p:sp>
      <p:pic>
        <p:nvPicPr>
          <p:cNvPr id="13" name="Picture 12">
            <a:extLst>
              <a:ext uri="{FF2B5EF4-FFF2-40B4-BE49-F238E27FC236}">
                <a16:creationId xmlns:a16="http://schemas.microsoft.com/office/drawing/2014/main" id="{3E79E7FF-00E7-4390-BFFA-3909D074A7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srcRect l="5622" t="32929" r="5622" b="21272"/>
          <a:stretch/>
        </p:blipFill>
        <p:spPr>
          <a:xfrm>
            <a:off x="5414212" y="4551031"/>
            <a:ext cx="1363576" cy="441158"/>
          </a:xfrm>
          <a:prstGeom prst="rect">
            <a:avLst/>
          </a:prstGeom>
        </p:spPr>
      </p:pic>
      <p:pic>
        <p:nvPicPr>
          <p:cNvPr id="7" name="Picture 6">
            <a:extLst>
              <a:ext uri="{FF2B5EF4-FFF2-40B4-BE49-F238E27FC236}">
                <a16:creationId xmlns:a16="http://schemas.microsoft.com/office/drawing/2014/main" id="{F618694F-AF78-4863-8A31-78824D77B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7516" y="2821793"/>
            <a:ext cx="1750487" cy="1929256"/>
          </a:xfrm>
          <a:prstGeom prst="rect">
            <a:avLst/>
          </a:prstGeom>
        </p:spPr>
      </p:pic>
    </p:spTree>
    <p:extLst>
      <p:ext uri="{BB962C8B-B14F-4D97-AF65-F5344CB8AC3E}">
        <p14:creationId xmlns:p14="http://schemas.microsoft.com/office/powerpoint/2010/main" val="249955360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B191-2D39-45EE-8780-A8B9130B6DFD}"/>
              </a:ext>
            </a:extLst>
          </p:cNvPr>
          <p:cNvSpPr>
            <a:spLocks noGrp="1"/>
          </p:cNvSpPr>
          <p:nvPr>
            <p:ph type="title"/>
          </p:nvPr>
        </p:nvSpPr>
        <p:spPr>
          <a:xfrm>
            <a:off x="1295402" y="982132"/>
            <a:ext cx="9601196" cy="1303867"/>
          </a:xfrm>
        </p:spPr>
        <p:txBody>
          <a:bodyPr/>
          <a:lstStyle/>
          <a:p>
            <a:r>
              <a:rPr lang="en-US" dirty="0"/>
              <a:t>Including Greater Services</a:t>
            </a:r>
          </a:p>
        </p:txBody>
      </p:sp>
      <p:sp>
        <p:nvSpPr>
          <p:cNvPr id="3" name="Content Placeholder 2">
            <a:extLst>
              <a:ext uri="{FF2B5EF4-FFF2-40B4-BE49-F238E27FC236}">
                <a16:creationId xmlns:a16="http://schemas.microsoft.com/office/drawing/2014/main" id="{C8CB58DB-47FB-4023-9495-0714CEA72E9C}"/>
              </a:ext>
            </a:extLst>
          </p:cNvPr>
          <p:cNvSpPr>
            <a:spLocks noGrp="1"/>
          </p:cNvSpPr>
          <p:nvPr>
            <p:ph idx="1"/>
          </p:nvPr>
        </p:nvSpPr>
        <p:spPr/>
        <p:txBody>
          <a:bodyPr>
            <a:normAutofit/>
          </a:bodyPr>
          <a:lstStyle/>
          <a:p>
            <a:r>
              <a:rPr lang="en-US" sz="4800" dirty="0">
                <a:solidFill>
                  <a:schemeClr val="tx1"/>
                </a:solidFill>
              </a:rPr>
              <a:t>Enhanced Shelters </a:t>
            </a:r>
          </a:p>
          <a:p>
            <a:pPr lvl="1"/>
            <a:r>
              <a:rPr lang="en-US" sz="4000" dirty="0">
                <a:solidFill>
                  <a:schemeClr val="tx1"/>
                </a:solidFill>
              </a:rPr>
              <a:t>The Navigation Center-75 beds</a:t>
            </a:r>
          </a:p>
          <a:p>
            <a:pPr lvl="1"/>
            <a:r>
              <a:rPr lang="en-US" sz="4000" dirty="0">
                <a:solidFill>
                  <a:schemeClr val="tx1"/>
                </a:solidFill>
              </a:rPr>
              <a:t>Haddon Hall-75 bed</a:t>
            </a:r>
          </a:p>
          <a:p>
            <a:endParaRPr lang="en-US" dirty="0"/>
          </a:p>
        </p:txBody>
      </p:sp>
      <p:pic>
        <p:nvPicPr>
          <p:cNvPr id="4" name="Picture 3">
            <a:extLst>
              <a:ext uri="{FF2B5EF4-FFF2-40B4-BE49-F238E27FC236}">
                <a16:creationId xmlns:a16="http://schemas.microsoft.com/office/drawing/2014/main" id="{E51C0A44-E6B7-4675-B3DF-F660DFBD2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7021" y="-21970"/>
            <a:ext cx="941035" cy="1037139"/>
          </a:xfrm>
          <a:prstGeom prst="rect">
            <a:avLst/>
          </a:prstGeom>
        </p:spPr>
      </p:pic>
    </p:spTree>
    <p:extLst>
      <p:ext uri="{BB962C8B-B14F-4D97-AF65-F5344CB8AC3E}">
        <p14:creationId xmlns:p14="http://schemas.microsoft.com/office/powerpoint/2010/main" val="2169756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51796-FF7D-406E-BCA5-607D4A5391C1}"/>
              </a:ext>
            </a:extLst>
          </p:cNvPr>
          <p:cNvSpPr>
            <a:spLocks noGrp="1"/>
          </p:cNvSpPr>
          <p:nvPr>
            <p:ph type="title"/>
          </p:nvPr>
        </p:nvSpPr>
        <p:spPr/>
        <p:txBody>
          <a:bodyPr/>
          <a:lstStyle/>
          <a:p>
            <a:r>
              <a:rPr lang="en-US" dirty="0"/>
              <a:t>Emergency Shelter Model</a:t>
            </a:r>
          </a:p>
        </p:txBody>
      </p:sp>
      <p:sp>
        <p:nvSpPr>
          <p:cNvPr id="3" name="Rectangle 2">
            <a:extLst>
              <a:ext uri="{FF2B5EF4-FFF2-40B4-BE49-F238E27FC236}">
                <a16:creationId xmlns:a16="http://schemas.microsoft.com/office/drawing/2014/main" id="{3DBB6471-CBF6-4F11-9D3F-CB492205051B}"/>
              </a:ext>
            </a:extLst>
          </p:cNvPr>
          <p:cNvSpPr/>
          <p:nvPr/>
        </p:nvSpPr>
        <p:spPr>
          <a:xfrm>
            <a:off x="2002056" y="2674949"/>
            <a:ext cx="4408370" cy="3046988"/>
          </a:xfrm>
          <a:prstGeom prst="rect">
            <a:avLst/>
          </a:prstGeom>
        </p:spPr>
        <p:txBody>
          <a:bodyPr wrap="square">
            <a:spAutoFit/>
          </a:bodyPr>
          <a:lstStyle/>
          <a:p>
            <a:r>
              <a:rPr lang="en-US" sz="3200" dirty="0"/>
              <a:t>Basic Shelter</a:t>
            </a:r>
          </a:p>
          <a:p>
            <a:pPr>
              <a:buFont typeface="Arial" panose="020B0604020202020204" pitchFamily="34" charset="0"/>
              <a:buChar char="•"/>
            </a:pPr>
            <a:r>
              <a:rPr lang="en-US" sz="3200" dirty="0"/>
              <a:t>City Hall Shelter -  80 new beds (July 2018)</a:t>
            </a:r>
          </a:p>
          <a:p>
            <a:r>
              <a:rPr lang="en-US" sz="3200" dirty="0"/>
              <a:t>Vouchers </a:t>
            </a:r>
          </a:p>
          <a:p>
            <a:pPr>
              <a:buFont typeface="Arial" panose="020B0604020202020204" pitchFamily="34" charset="0"/>
              <a:buChar char="•"/>
            </a:pPr>
            <a:r>
              <a:rPr lang="en-US" sz="3200" dirty="0"/>
              <a:t>YMCA Late Night – 40 new rooms (July 2018)</a:t>
            </a:r>
          </a:p>
        </p:txBody>
      </p:sp>
      <p:pic>
        <p:nvPicPr>
          <p:cNvPr id="6" name="Picture 5">
            <a:extLst>
              <a:ext uri="{FF2B5EF4-FFF2-40B4-BE49-F238E27FC236}">
                <a16:creationId xmlns:a16="http://schemas.microsoft.com/office/drawing/2014/main" id="{6DA7F593-FDD2-4CF4-91EF-52DB63191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2390" y="3054937"/>
            <a:ext cx="4905375" cy="2667000"/>
          </a:xfrm>
          <a:prstGeom prst="rect">
            <a:avLst/>
          </a:prstGeom>
        </p:spPr>
      </p:pic>
    </p:spTree>
    <p:extLst>
      <p:ext uri="{BB962C8B-B14F-4D97-AF65-F5344CB8AC3E}">
        <p14:creationId xmlns:p14="http://schemas.microsoft.com/office/powerpoint/2010/main" val="3535157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52108" y="954756"/>
            <a:ext cx="2730414" cy="4946003"/>
          </a:xfrm>
        </p:spPr>
        <p:txBody>
          <a:bodyPr>
            <a:normAutofit/>
          </a:bodyPr>
          <a:lstStyle/>
          <a:p>
            <a:r>
              <a:rPr lang="en-US" sz="3600" dirty="0">
                <a:solidFill>
                  <a:srgbClr val="FFFFFF"/>
                </a:solidFill>
              </a:rPr>
              <a:t>Good News and Bad News for Affordable Housing in Seattle</a:t>
            </a:r>
          </a:p>
        </p:txBody>
      </p:sp>
      <p:sp>
        <p:nvSpPr>
          <p:cNvPr id="15" name="Rectangle 14">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5140934" y="469900"/>
            <a:ext cx="5953630" cy="5405968"/>
          </a:xfrm>
        </p:spPr>
        <p:txBody>
          <a:bodyPr anchor="ctr">
            <a:normAutofit/>
          </a:bodyPr>
          <a:lstStyle/>
          <a:p>
            <a:r>
              <a:rPr lang="en-US" dirty="0"/>
              <a:t>Seattle closed out 2018 with over 1,400 affordable housing units in the city’s pipeline for construction and renovation, the largest single-year increase in the city’s history. </a:t>
            </a:r>
          </a:p>
          <a:p>
            <a:r>
              <a:rPr lang="en-US" dirty="0"/>
              <a:t>Ten new buildings totaling nearly 1,200 apartments and preserving an additional 200-some existing units.</a:t>
            </a:r>
          </a:p>
          <a:p>
            <a:r>
              <a:rPr lang="en-US" dirty="0"/>
              <a:t>It still isn’t enough.</a:t>
            </a:r>
          </a:p>
          <a:p>
            <a:pPr marL="0" indent="0">
              <a:buNone/>
            </a:pPr>
            <a:r>
              <a:rPr lang="en-US" dirty="0"/>
              <a:t> </a:t>
            </a:r>
            <a:r>
              <a:rPr lang="en-US" u="sng" dirty="0">
                <a:hlinkClick r:id="rId4"/>
              </a:rPr>
              <a:t>https://nextcity.org/daily/entry/good-news-and-bad-news-for-affordable-housing-in-seattle</a:t>
            </a:r>
            <a:endParaRPr lang="en-US" u="sng" dirty="0"/>
          </a:p>
          <a:p>
            <a:pPr lvl="6"/>
            <a:r>
              <a:rPr lang="en-US" dirty="0"/>
              <a:t>Gregory Scruggs-January 7, 2019</a:t>
            </a:r>
          </a:p>
        </p:txBody>
      </p:sp>
    </p:spTree>
    <p:extLst>
      <p:ext uri="{BB962C8B-B14F-4D97-AF65-F5344CB8AC3E}">
        <p14:creationId xmlns:p14="http://schemas.microsoft.com/office/powerpoint/2010/main" val="420596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52108" y="954756"/>
            <a:ext cx="2730414" cy="4946003"/>
          </a:xfrm>
        </p:spPr>
        <p:txBody>
          <a:bodyPr>
            <a:normAutofit/>
          </a:bodyPr>
          <a:lstStyle/>
          <a:p>
            <a:r>
              <a:rPr lang="en-US" sz="3600" dirty="0">
                <a:solidFill>
                  <a:srgbClr val="FFFFFF"/>
                </a:solidFill>
              </a:rPr>
              <a:t>Innovation and Activation</a:t>
            </a:r>
          </a:p>
        </p:txBody>
      </p:sp>
      <p:sp>
        <p:nvSpPr>
          <p:cNvPr id="15" name="Rectangle 14">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5140934" y="469900"/>
            <a:ext cx="5953630" cy="5405968"/>
          </a:xfrm>
        </p:spPr>
        <p:txBody>
          <a:bodyPr anchor="ctr">
            <a:normAutofit/>
          </a:bodyPr>
          <a:lstStyle/>
          <a:p>
            <a:pPr marL="457200" indent="-457200">
              <a:buFont typeface="Arial" panose="020B0604020202020204" pitchFamily="34" charset="0"/>
              <a:buChar char="•"/>
            </a:pPr>
            <a:r>
              <a:rPr lang="en-US" sz="2000" dirty="0"/>
              <a:t>The City already had:</a:t>
            </a:r>
          </a:p>
          <a:p>
            <a:pPr marL="914400" lvl="1" indent="-457200">
              <a:buFont typeface="Arial" panose="020B0604020202020204" pitchFamily="34" charset="0"/>
              <a:buChar char="•"/>
            </a:pPr>
            <a:r>
              <a:rPr lang="en-US" sz="1600" dirty="0"/>
              <a:t>A LEAD Team</a:t>
            </a:r>
          </a:p>
          <a:p>
            <a:pPr marL="914400" lvl="1" indent="-457200">
              <a:buFont typeface="Arial" panose="020B0604020202020204" pitchFamily="34" charset="0"/>
              <a:buChar char="•"/>
            </a:pPr>
            <a:r>
              <a:rPr lang="en-US" sz="1600" dirty="0"/>
              <a:t>A Crisis Response Team</a:t>
            </a:r>
            <a:endParaRPr lang="en-US" sz="2000" dirty="0"/>
          </a:p>
          <a:p>
            <a:pPr marL="457200" indent="-457200">
              <a:buFont typeface="Arial" panose="020B0604020202020204" pitchFamily="34" charset="0"/>
              <a:buChar char="•"/>
            </a:pPr>
            <a:r>
              <a:rPr lang="en-US" sz="2000" dirty="0"/>
              <a:t>It was looking to Create a Hybrid Team to respond to the Unhoused </a:t>
            </a:r>
          </a:p>
          <a:p>
            <a:pPr marL="914400" lvl="1" indent="-457200">
              <a:buFont typeface="Arial" panose="020B0604020202020204" pitchFamily="34" charset="0"/>
              <a:buChar char="•"/>
            </a:pPr>
            <a:r>
              <a:rPr lang="en-US" sz="1600" dirty="0"/>
              <a:t>To offer shelter</a:t>
            </a:r>
          </a:p>
          <a:p>
            <a:pPr marL="914400" lvl="1" indent="-457200">
              <a:buFont typeface="Arial" panose="020B0604020202020204" pitchFamily="34" charset="0"/>
              <a:buChar char="•"/>
            </a:pPr>
            <a:r>
              <a:rPr lang="en-US" sz="1600" dirty="0"/>
              <a:t>To honor their property</a:t>
            </a:r>
            <a:endParaRPr lang="en-US" dirty="0"/>
          </a:p>
          <a:p>
            <a:pPr marL="914400" lvl="1" indent="-457200">
              <a:buFont typeface="Arial" panose="020B0604020202020204" pitchFamily="34" charset="0"/>
              <a:buChar char="•"/>
            </a:pPr>
            <a:r>
              <a:rPr lang="en-US" sz="1600" dirty="0"/>
              <a:t>To access the camp site for health and safety concerns</a:t>
            </a:r>
          </a:p>
          <a:p>
            <a:pPr marL="914400" lvl="1" indent="-457200">
              <a:buFont typeface="Arial" panose="020B0604020202020204" pitchFamily="34" charset="0"/>
              <a:buChar char="•"/>
            </a:pPr>
            <a:r>
              <a:rPr lang="en-US" sz="1600" dirty="0"/>
              <a:t>To respond to complaints concerning unsanctioned camps</a:t>
            </a:r>
          </a:p>
          <a:p>
            <a:pPr marL="1371600" lvl="2" indent="-457200">
              <a:buFont typeface="Arial" panose="020B0604020202020204" pitchFamily="34" charset="0"/>
              <a:buChar char="•"/>
            </a:pPr>
            <a:r>
              <a:rPr lang="en-US" sz="1400" dirty="0"/>
              <a:t>By removing waste </a:t>
            </a:r>
          </a:p>
          <a:p>
            <a:pPr marL="1371600" lvl="2" indent="-457200">
              <a:buFont typeface="Arial" panose="020B0604020202020204" pitchFamily="34" charset="0"/>
              <a:buChar char="•"/>
            </a:pPr>
            <a:r>
              <a:rPr lang="en-US" sz="1400" dirty="0"/>
              <a:t>And the restoring intended us of lands</a:t>
            </a:r>
          </a:p>
        </p:txBody>
      </p:sp>
      <p:sp>
        <p:nvSpPr>
          <p:cNvPr id="4" name="Rectangle 3">
            <a:extLst>
              <a:ext uri="{FF2B5EF4-FFF2-40B4-BE49-F238E27FC236}">
                <a16:creationId xmlns:a16="http://schemas.microsoft.com/office/drawing/2014/main" id="{B191F43A-F833-493F-AD9F-2FA83F13A420}"/>
              </a:ext>
            </a:extLst>
          </p:cNvPr>
          <p:cNvSpPr/>
          <p:nvPr/>
        </p:nvSpPr>
        <p:spPr>
          <a:xfrm>
            <a:off x="5543579" y="585424"/>
            <a:ext cx="4858701" cy="646331"/>
          </a:xfrm>
          <a:prstGeom prst="rect">
            <a:avLst/>
          </a:prstGeom>
        </p:spPr>
        <p:txBody>
          <a:bodyPr wrap="none">
            <a:spAutoFit/>
          </a:bodyPr>
          <a:lstStyle/>
          <a:p>
            <a:pPr algn="ctr"/>
            <a:r>
              <a:rPr lang="en-US" sz="3600" b="1" dirty="0"/>
              <a:t>A New Outreach Model</a:t>
            </a:r>
          </a:p>
        </p:txBody>
      </p:sp>
    </p:spTree>
    <p:extLst>
      <p:ext uri="{BB962C8B-B14F-4D97-AF65-F5344CB8AC3E}">
        <p14:creationId xmlns:p14="http://schemas.microsoft.com/office/powerpoint/2010/main" val="2038524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4B5A-2B21-4866-9F4C-4DB8C436DB61}"/>
              </a:ext>
            </a:extLst>
          </p:cNvPr>
          <p:cNvSpPr>
            <a:spLocks noGrp="1"/>
          </p:cNvSpPr>
          <p:nvPr>
            <p:ph type="title"/>
          </p:nvPr>
        </p:nvSpPr>
        <p:spPr/>
        <p:txBody>
          <a:bodyPr/>
          <a:lstStyle/>
          <a:p>
            <a:pPr algn="ctr"/>
            <a:r>
              <a:rPr lang="en-US" sz="4800" dirty="0"/>
              <a:t>The Navigation Team</a:t>
            </a:r>
          </a:p>
        </p:txBody>
      </p:sp>
      <p:sp>
        <p:nvSpPr>
          <p:cNvPr id="3" name="Content Placeholder 2">
            <a:extLst>
              <a:ext uri="{FF2B5EF4-FFF2-40B4-BE49-F238E27FC236}">
                <a16:creationId xmlns:a16="http://schemas.microsoft.com/office/drawing/2014/main" id="{F0AC690E-091B-4B46-95DA-28DFA8E59C61}"/>
              </a:ext>
            </a:extLst>
          </p:cNvPr>
          <p:cNvSpPr>
            <a:spLocks noGrp="1"/>
          </p:cNvSpPr>
          <p:nvPr>
            <p:ph idx="1"/>
          </p:nvPr>
        </p:nvSpPr>
        <p:spPr/>
        <p:txBody>
          <a:bodyPr>
            <a:normAutofit lnSpcReduction="10000"/>
          </a:bodyPr>
          <a:lstStyle/>
          <a:p>
            <a:pPr>
              <a:buFont typeface="Wingdings" panose="05000000000000000000" pitchFamily="2" charset="2"/>
              <a:buChar char="Ø"/>
            </a:pPr>
            <a:r>
              <a:rPr lang="en-US" sz="2400" dirty="0"/>
              <a:t>Four Field Coordinators</a:t>
            </a:r>
          </a:p>
          <a:p>
            <a:pPr>
              <a:buFont typeface="Wingdings" panose="05000000000000000000" pitchFamily="2" charset="2"/>
              <a:buChar char="Ø"/>
            </a:pPr>
            <a:r>
              <a:rPr lang="en-US" sz="2400" dirty="0"/>
              <a:t>Eight Officers Trained to Perform Outreach</a:t>
            </a:r>
          </a:p>
          <a:p>
            <a:pPr>
              <a:buFont typeface="Wingdings" panose="05000000000000000000" pitchFamily="2" charset="2"/>
              <a:buChar char="Ø"/>
            </a:pPr>
            <a:r>
              <a:rPr lang="en-US" sz="2400" dirty="0"/>
              <a:t>Eight Contracted Outreach Workers</a:t>
            </a:r>
          </a:p>
          <a:p>
            <a:pPr>
              <a:buFont typeface="Wingdings" panose="05000000000000000000" pitchFamily="2" charset="2"/>
              <a:buChar char="Ø"/>
            </a:pPr>
            <a:r>
              <a:rPr lang="en-US" sz="2400" dirty="0"/>
              <a:t>Contracted Clean-up Teams</a:t>
            </a:r>
          </a:p>
          <a:p>
            <a:pPr>
              <a:buFont typeface="Wingdings" panose="05000000000000000000" pitchFamily="2" charset="2"/>
              <a:buChar char="Ø"/>
            </a:pPr>
            <a:r>
              <a:rPr lang="en-US" sz="2400" dirty="0"/>
              <a:t>One Manager who Schedules and Project Manages</a:t>
            </a:r>
          </a:p>
          <a:p>
            <a:pPr>
              <a:buFont typeface="Wingdings" panose="05000000000000000000" pitchFamily="2" charset="2"/>
              <a:buChar char="Ø"/>
            </a:pPr>
            <a:r>
              <a:rPr lang="en-US" sz="2400" dirty="0"/>
              <a:t>One Outreach Coordinator who is a Mental Health Expert. He oversees outreach and project manages intensive outreach engagements </a:t>
            </a:r>
          </a:p>
          <a:p>
            <a:pPr marL="0" indent="0">
              <a:buNone/>
            </a:pPr>
            <a:endParaRPr lang="en-US" dirty="0"/>
          </a:p>
        </p:txBody>
      </p:sp>
    </p:spTree>
    <p:extLst>
      <p:ext uri="{BB962C8B-B14F-4D97-AF65-F5344CB8AC3E}">
        <p14:creationId xmlns:p14="http://schemas.microsoft.com/office/powerpoint/2010/main" val="3982508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C451D95-F442-41F5-B7F3-ADFF8BF522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1786"/>
            <a:ext cx="12188825" cy="6856214"/>
          </a:xfrm>
          <a:prstGeom prst="rect">
            <a:avLst/>
          </a:prstGeom>
        </p:spPr>
      </p:pic>
      <p:sp>
        <p:nvSpPr>
          <p:cNvPr id="2" name="Title 1"/>
          <p:cNvSpPr>
            <a:spLocks noGrp="1"/>
          </p:cNvSpPr>
          <p:nvPr>
            <p:ph type="title"/>
          </p:nvPr>
        </p:nvSpPr>
        <p:spPr>
          <a:xfrm>
            <a:off x="1295402" y="982132"/>
            <a:ext cx="3660056" cy="1325373"/>
          </a:xfrm>
        </p:spPr>
        <p:txBody>
          <a:bodyPr anchor="b">
            <a:normAutofit/>
          </a:bodyPr>
          <a:lstStyle/>
          <a:p>
            <a:pPr fontAlgn="base">
              <a:lnSpc>
                <a:spcPct val="90000"/>
              </a:lnSpc>
            </a:pPr>
            <a:br>
              <a:rPr lang="en-US" sz="1700" dirty="0"/>
            </a:br>
            <a:r>
              <a:rPr lang="en-US" sz="1700" b="1" dirty="0"/>
              <a:t>Only in the darkness can you see the stars.  </a:t>
            </a:r>
            <a:br>
              <a:rPr lang="en-US" sz="1700" dirty="0"/>
            </a:br>
            <a:r>
              <a:rPr lang="en-US" sz="1700" i="1" dirty="0"/>
              <a:t>Martin Luther King Jr.</a:t>
            </a:r>
            <a:r>
              <a:rPr lang="en-US" sz="1700" b="1" i="1" dirty="0"/>
              <a:t> </a:t>
            </a:r>
            <a:br>
              <a:rPr lang="en-US" sz="1700" dirty="0"/>
            </a:br>
            <a:endParaRPr lang="en-US" sz="1700" dirty="0"/>
          </a:p>
        </p:txBody>
      </p:sp>
      <p:cxnSp>
        <p:nvCxnSpPr>
          <p:cNvPr id="25" name="Straight Connector 24">
            <a:extLst>
              <a:ext uri="{FF2B5EF4-FFF2-40B4-BE49-F238E27FC236}">
                <a16:creationId xmlns:a16="http://schemas.microsoft.com/office/drawing/2014/main" id="{3393F3B5-23C9-4DE1-BF93-BBDEE17705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Content Placeholder 19">
            <a:extLst>
              <a:ext uri="{FF2B5EF4-FFF2-40B4-BE49-F238E27FC236}">
                <a16:creationId xmlns:a16="http://schemas.microsoft.com/office/drawing/2014/main" id="{8B5961DB-32EE-4D0D-ABCB-BFDBADDB3398}"/>
              </a:ext>
            </a:extLst>
          </p:cNvPr>
          <p:cNvSpPr>
            <a:spLocks noGrp="1"/>
          </p:cNvSpPr>
          <p:nvPr>
            <p:ph idx="1"/>
          </p:nvPr>
        </p:nvSpPr>
        <p:spPr>
          <a:xfrm>
            <a:off x="1134319" y="2048719"/>
            <a:ext cx="3821139" cy="3827149"/>
          </a:xfrm>
        </p:spPr>
        <p:txBody>
          <a:bodyPr>
            <a:normAutofit/>
          </a:bodyPr>
          <a:lstStyle/>
          <a:p>
            <a:pPr marL="0" indent="0">
              <a:buNone/>
            </a:pPr>
            <a:endParaRPr lang="en-US" sz="1600" b="1" dirty="0">
              <a:solidFill>
                <a:schemeClr val="tx1"/>
              </a:solidFill>
            </a:endParaRPr>
          </a:p>
          <a:p>
            <a:r>
              <a:rPr lang="en-US" sz="2000" b="1" dirty="0">
                <a:solidFill>
                  <a:schemeClr val="tx1"/>
                </a:solidFill>
              </a:rPr>
              <a:t>In 2018 the team has made:</a:t>
            </a:r>
          </a:p>
          <a:p>
            <a:pPr marL="457200" indent="-457200">
              <a:buFont typeface="Arial" panose="020B0604020202020204" pitchFamily="34" charset="0"/>
              <a:buChar char="•"/>
            </a:pPr>
            <a:r>
              <a:rPr lang="en-US" sz="2000" b="1" dirty="0">
                <a:solidFill>
                  <a:schemeClr val="tx1"/>
                </a:solidFill>
              </a:rPr>
              <a:t>+10,000 contacts to people living unsheltered</a:t>
            </a:r>
          </a:p>
          <a:p>
            <a:pPr marL="457200" indent="-457200">
              <a:buFont typeface="Arial" panose="020B0604020202020204" pitchFamily="34" charset="0"/>
              <a:buChar char="•"/>
            </a:pPr>
            <a:r>
              <a:rPr lang="en-US" sz="2000" b="1" dirty="0">
                <a:solidFill>
                  <a:schemeClr val="tx1"/>
                </a:solidFill>
              </a:rPr>
              <a:t>1,314 referrals to shelter</a:t>
            </a:r>
          </a:p>
          <a:p>
            <a:pPr algn="r"/>
            <a:r>
              <a:rPr lang="en-US" sz="2000" b="1" i="1" dirty="0">
                <a:solidFill>
                  <a:schemeClr val="tx1"/>
                </a:solidFill>
              </a:rPr>
              <a:t>*these figures are unduplicated</a:t>
            </a:r>
          </a:p>
          <a:p>
            <a:pPr algn="ctr"/>
            <a:endParaRPr lang="en-US" sz="1600" dirty="0"/>
          </a:p>
        </p:txBody>
      </p:sp>
      <p:pic>
        <p:nvPicPr>
          <p:cNvPr id="18" name="Content Placeholder 7">
            <a:extLst>
              <a:ext uri="{FF2B5EF4-FFF2-40B4-BE49-F238E27FC236}">
                <a16:creationId xmlns:a16="http://schemas.microsoft.com/office/drawing/2014/main" id="{22E2FDC6-913F-4E42-A6CA-5603C28F2CF9}"/>
              </a:ext>
            </a:extLst>
          </p:cNvPr>
          <p:cNvPicPr>
            <a:picLocks noChangeAspect="1"/>
          </p:cNvPicPr>
          <p:nvPr/>
        </p:nvPicPr>
        <p:blipFill rotWithShape="1">
          <a:blip r:embed="rId4">
            <a:extLst>
              <a:ext uri="{28A0092B-C50C-407E-A947-70E740481C1C}">
                <a14:useLocalDpi xmlns:a14="http://schemas.microsoft.com/office/drawing/2010/main" val="0"/>
              </a:ext>
            </a:extLst>
          </a:blip>
          <a:srcRect r="25399" b="2"/>
          <a:stretch/>
        </p:blipFill>
        <p:spPr>
          <a:xfrm>
            <a:off x="5418668" y="982131"/>
            <a:ext cx="5469466"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3571136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9668" y="635508"/>
            <a:ext cx="3364992" cy="5480812"/>
          </a:xfrm>
        </p:spPr>
        <p:txBody>
          <a:bodyPr>
            <a:normAutofit/>
          </a:bodyPr>
          <a:lstStyle/>
          <a:p>
            <a:r>
              <a:rPr lang="en-US" sz="2700" dirty="0">
                <a:solidFill>
                  <a:schemeClr val="bg1"/>
                </a:solidFill>
              </a:rPr>
              <a:t>I've learned in my life that it's important to be able to step outside your comfort zone and be challenged with something you're not familiar or accustomed to. That challenge will allow you to see what you can do.</a:t>
            </a:r>
            <a:br>
              <a:rPr lang="en-US" sz="3600" dirty="0"/>
            </a:br>
            <a:r>
              <a:rPr lang="en-US" sz="3600" dirty="0"/>
              <a:t>				</a:t>
            </a:r>
            <a:r>
              <a:rPr lang="en-US" sz="1100" dirty="0">
                <a:solidFill>
                  <a:schemeClr val="bg1"/>
                </a:solidFill>
              </a:rPr>
              <a:t>J.R.Martinez</a:t>
            </a:r>
            <a:endParaRPr lang="en-US" sz="3600" dirty="0">
              <a:solidFill>
                <a:srgbClr val="FFFFFF"/>
              </a:solidFill>
            </a:endParaRPr>
          </a:p>
        </p:txBody>
      </p:sp>
      <p:sp>
        <p:nvSpPr>
          <p:cNvPr id="15" name="Rectangle 14">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A5D5064A-D19A-4194-AFF4-844FDCE55C3C}"/>
              </a:ext>
            </a:extLst>
          </p:cNvPr>
          <p:cNvSpPr>
            <a:spLocks noGrp="1"/>
          </p:cNvSpPr>
          <p:nvPr>
            <p:ph idx="1"/>
          </p:nvPr>
        </p:nvSpPr>
        <p:spPr>
          <a:xfrm>
            <a:off x="6237171" y="1924684"/>
            <a:ext cx="4659426" cy="4581219"/>
          </a:xfrm>
        </p:spPr>
        <p:txBody>
          <a:bodyPr>
            <a:normAutofit/>
          </a:bodyPr>
          <a:lstStyle/>
          <a:p>
            <a:r>
              <a:rPr lang="en-US" dirty="0"/>
              <a:t>The  Multi-Departmental Rule (MDAR) pertaining to the removal of unmanaged encampments was updated in April 2017. The rules were first created in the 2008.</a:t>
            </a:r>
          </a:p>
          <a:p>
            <a:r>
              <a:rPr lang="en-US" dirty="0"/>
              <a:t>These rules are designed to balance both the rights and needs of people living unsheltered, with the City's responsibility of maintaining public health and safety.</a:t>
            </a:r>
          </a:p>
        </p:txBody>
      </p:sp>
      <p:sp>
        <p:nvSpPr>
          <p:cNvPr id="6" name="TextBox 5">
            <a:extLst>
              <a:ext uri="{FF2B5EF4-FFF2-40B4-BE49-F238E27FC236}">
                <a16:creationId xmlns:a16="http://schemas.microsoft.com/office/drawing/2014/main" id="{41FC5E85-9336-4C88-8699-6C1DB3DCF4F2}"/>
              </a:ext>
            </a:extLst>
          </p:cNvPr>
          <p:cNvSpPr txBox="1"/>
          <p:nvPr/>
        </p:nvSpPr>
        <p:spPr>
          <a:xfrm>
            <a:off x="6371924" y="269845"/>
            <a:ext cx="4109987" cy="1384995"/>
          </a:xfrm>
          <a:prstGeom prst="rect">
            <a:avLst/>
          </a:prstGeom>
          <a:noFill/>
        </p:spPr>
        <p:txBody>
          <a:bodyPr wrap="square" rtlCol="0">
            <a:spAutoFit/>
          </a:bodyPr>
          <a:lstStyle/>
          <a:p>
            <a:pPr algn="ctr"/>
            <a:r>
              <a:rPr lang="en-US" sz="2800" dirty="0"/>
              <a:t>Guiding the Team’s Practice</a:t>
            </a:r>
          </a:p>
          <a:p>
            <a:pPr algn="ctr"/>
            <a:r>
              <a:rPr lang="en-US" sz="2800" dirty="0"/>
              <a:t>Multi-Department Rules (MDAR)</a:t>
            </a:r>
          </a:p>
        </p:txBody>
      </p:sp>
    </p:spTree>
    <p:extLst>
      <p:ext uri="{BB962C8B-B14F-4D97-AF65-F5344CB8AC3E}">
        <p14:creationId xmlns:p14="http://schemas.microsoft.com/office/powerpoint/2010/main" val="2088241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5F81AC-754D-4540-A3E2-65FDC91A1A4A}"/>
              </a:ext>
            </a:extLst>
          </p:cNvPr>
          <p:cNvSpPr/>
          <p:nvPr/>
        </p:nvSpPr>
        <p:spPr>
          <a:xfrm>
            <a:off x="567559" y="1902372"/>
            <a:ext cx="6674069" cy="2862322"/>
          </a:xfrm>
          <a:prstGeom prst="rect">
            <a:avLst/>
          </a:prstGeom>
        </p:spPr>
        <p:txBody>
          <a:bodyPr wrap="square">
            <a:spAutoFit/>
          </a:bodyPr>
          <a:lstStyle/>
          <a:p>
            <a:r>
              <a:rPr lang="en-US" sz="2000" dirty="0"/>
              <a:t>The MDARs allow the City, in some scenarios, to provide at least 72-hour removal notice and advanced outreach to encampments on public property, with offers of shelter and storage of personal items.  </a:t>
            </a:r>
          </a:p>
          <a:p>
            <a:endParaRPr lang="en-US" sz="2000" dirty="0"/>
          </a:p>
          <a:p>
            <a:r>
              <a:rPr lang="en-US" sz="2000" dirty="0"/>
              <a:t>In other circumstances, the rules call for the City to remove encampments that pose a hazard or an obstruction to public property without 72-hour notice or advanced outreach. </a:t>
            </a:r>
          </a:p>
          <a:p>
            <a:endParaRPr lang="en-US" sz="2000" dirty="0"/>
          </a:p>
        </p:txBody>
      </p:sp>
      <p:pic>
        <p:nvPicPr>
          <p:cNvPr id="3" name="Picture 2">
            <a:extLst>
              <a:ext uri="{FF2B5EF4-FFF2-40B4-BE49-F238E27FC236}">
                <a16:creationId xmlns:a16="http://schemas.microsoft.com/office/drawing/2014/main" id="{BA46B174-6AFA-47DA-9678-093DB9D2C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6262" y="717061"/>
            <a:ext cx="4022080" cy="2684068"/>
          </a:xfrm>
          <a:prstGeom prst="rect">
            <a:avLst/>
          </a:prstGeom>
        </p:spPr>
      </p:pic>
      <p:sp>
        <p:nvSpPr>
          <p:cNvPr id="5" name="TextBox 4">
            <a:extLst>
              <a:ext uri="{FF2B5EF4-FFF2-40B4-BE49-F238E27FC236}">
                <a16:creationId xmlns:a16="http://schemas.microsoft.com/office/drawing/2014/main" id="{B724A65D-BE07-4CBB-B83C-0D328C83B00B}"/>
              </a:ext>
            </a:extLst>
          </p:cNvPr>
          <p:cNvSpPr txBox="1"/>
          <p:nvPr/>
        </p:nvSpPr>
        <p:spPr>
          <a:xfrm flipH="1">
            <a:off x="1357968" y="1123941"/>
            <a:ext cx="2655077" cy="646331"/>
          </a:xfrm>
          <a:prstGeom prst="rect">
            <a:avLst/>
          </a:prstGeom>
          <a:noFill/>
        </p:spPr>
        <p:txBody>
          <a:bodyPr wrap="square" rtlCol="0">
            <a:spAutoFit/>
          </a:bodyPr>
          <a:lstStyle/>
          <a:p>
            <a:r>
              <a:rPr lang="en-US" sz="3600" b="1" dirty="0"/>
              <a:t>The Rule</a:t>
            </a:r>
          </a:p>
        </p:txBody>
      </p:sp>
      <p:pic>
        <p:nvPicPr>
          <p:cNvPr id="6" name="Picture 5">
            <a:extLst>
              <a:ext uri="{FF2B5EF4-FFF2-40B4-BE49-F238E27FC236}">
                <a16:creationId xmlns:a16="http://schemas.microsoft.com/office/drawing/2014/main" id="{8DABF735-96A3-47B8-A6B3-D00BD8620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262" y="3558872"/>
            <a:ext cx="4022884" cy="2684068"/>
          </a:xfrm>
          <a:prstGeom prst="rect">
            <a:avLst/>
          </a:prstGeom>
        </p:spPr>
      </p:pic>
    </p:spTree>
    <p:extLst>
      <p:ext uri="{BB962C8B-B14F-4D97-AF65-F5344CB8AC3E}">
        <p14:creationId xmlns:p14="http://schemas.microsoft.com/office/powerpoint/2010/main" val="4016264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12FCF-C680-4907-AB4C-8B2039D19268}"/>
              </a:ext>
            </a:extLst>
          </p:cNvPr>
          <p:cNvSpPr>
            <a:spLocks noGrp="1"/>
          </p:cNvSpPr>
          <p:nvPr>
            <p:ph type="title"/>
          </p:nvPr>
        </p:nvSpPr>
        <p:spPr/>
        <p:txBody>
          <a:bodyPr/>
          <a:lstStyle/>
          <a:p>
            <a:r>
              <a:rPr lang="en-US" dirty="0"/>
              <a:t>What We Do Well:</a:t>
            </a:r>
          </a:p>
        </p:txBody>
      </p:sp>
      <p:sp>
        <p:nvSpPr>
          <p:cNvPr id="3" name="Content Placeholder 2">
            <a:extLst>
              <a:ext uri="{FF2B5EF4-FFF2-40B4-BE49-F238E27FC236}">
                <a16:creationId xmlns:a16="http://schemas.microsoft.com/office/drawing/2014/main" id="{5A56C176-B4BD-45AF-83CF-4296C96B3D64}"/>
              </a:ext>
            </a:extLst>
          </p:cNvPr>
          <p:cNvSpPr>
            <a:spLocks noGrp="1"/>
          </p:cNvSpPr>
          <p:nvPr>
            <p:ph idx="1"/>
          </p:nvPr>
        </p:nvSpPr>
        <p:spPr/>
        <p:txBody>
          <a:bodyPr>
            <a:normAutofit fontScale="92500" lnSpcReduction="10000"/>
          </a:bodyPr>
          <a:lstStyle/>
          <a:p>
            <a:pPr marL="0" indent="0">
              <a:buNone/>
            </a:pPr>
            <a:endParaRPr lang="en-US" sz="2400" dirty="0"/>
          </a:p>
          <a:p>
            <a:r>
              <a:rPr lang="en-US" sz="2400" dirty="0"/>
              <a:t>More individuals accepting  services/alternative housing options</a:t>
            </a:r>
          </a:p>
          <a:p>
            <a:pPr lvl="1"/>
            <a:r>
              <a:rPr lang="en-US" sz="2400" dirty="0"/>
              <a:t>Approximately 35% are opting to leave encampments for shelter</a:t>
            </a:r>
          </a:p>
          <a:p>
            <a:pPr lvl="1"/>
            <a:r>
              <a:rPr lang="en-US" sz="2400" dirty="0"/>
              <a:t>Approximately 65% are opting into some service package </a:t>
            </a:r>
          </a:p>
          <a:p>
            <a:pPr lvl="2"/>
            <a:r>
              <a:rPr lang="en-US" sz="2400" dirty="0"/>
              <a:t>Case management support</a:t>
            </a:r>
          </a:p>
          <a:p>
            <a:pPr lvl="2"/>
            <a:r>
              <a:rPr lang="en-US" sz="2400" dirty="0"/>
              <a:t>Mental health support</a:t>
            </a:r>
          </a:p>
          <a:p>
            <a:pPr lvl="2"/>
            <a:r>
              <a:rPr lang="en-US" sz="2400" dirty="0"/>
              <a:t>Employment support</a:t>
            </a:r>
          </a:p>
          <a:p>
            <a:pPr lvl="1"/>
            <a:endParaRPr lang="en-US" dirty="0"/>
          </a:p>
        </p:txBody>
      </p:sp>
      <p:pic>
        <p:nvPicPr>
          <p:cNvPr id="4" name="Picture 3">
            <a:extLst>
              <a:ext uri="{FF2B5EF4-FFF2-40B4-BE49-F238E27FC236}">
                <a16:creationId xmlns:a16="http://schemas.microsoft.com/office/drawing/2014/main" id="{D0462D7C-42AF-49B1-827B-3E36CB243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7021" y="-21970"/>
            <a:ext cx="941035" cy="1037139"/>
          </a:xfrm>
          <a:prstGeom prst="rect">
            <a:avLst/>
          </a:prstGeom>
        </p:spPr>
      </p:pic>
    </p:spTree>
    <p:extLst>
      <p:ext uri="{BB962C8B-B14F-4D97-AF65-F5344CB8AC3E}">
        <p14:creationId xmlns:p14="http://schemas.microsoft.com/office/powerpoint/2010/main" val="2186038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2BB6B-D01C-442D-BD88-4E8912693ADD}"/>
              </a:ext>
            </a:extLst>
          </p:cNvPr>
          <p:cNvSpPr>
            <a:spLocks noGrp="1"/>
          </p:cNvSpPr>
          <p:nvPr>
            <p:ph type="title"/>
          </p:nvPr>
        </p:nvSpPr>
        <p:spPr/>
        <p:txBody>
          <a:bodyPr/>
          <a:lstStyle/>
          <a:p>
            <a:r>
              <a:rPr lang="en-US" dirty="0"/>
              <a:t>Mitigation Impacts</a:t>
            </a:r>
          </a:p>
        </p:txBody>
      </p:sp>
      <p:sp>
        <p:nvSpPr>
          <p:cNvPr id="3" name="Content Placeholder 2">
            <a:extLst>
              <a:ext uri="{FF2B5EF4-FFF2-40B4-BE49-F238E27FC236}">
                <a16:creationId xmlns:a16="http://schemas.microsoft.com/office/drawing/2014/main" id="{8D0EB737-5204-4D90-B866-449C48627E54}"/>
              </a:ext>
            </a:extLst>
          </p:cNvPr>
          <p:cNvSpPr>
            <a:spLocks noGrp="1"/>
          </p:cNvSpPr>
          <p:nvPr>
            <p:ph idx="1"/>
          </p:nvPr>
        </p:nvSpPr>
        <p:spPr/>
        <p:txBody>
          <a:bodyPr>
            <a:normAutofit fontScale="92500" lnSpcReduction="10000"/>
          </a:bodyPr>
          <a:lstStyle/>
          <a:p>
            <a:endParaRPr lang="en-US" dirty="0"/>
          </a:p>
          <a:p>
            <a:r>
              <a:rPr lang="en-US" b="1" dirty="0"/>
              <a:t>Removing Trash from Unmanaged Encampments: </a:t>
            </a:r>
            <a:r>
              <a:rPr lang="en-US" dirty="0"/>
              <a:t>In 2018, the City has removed more than </a:t>
            </a:r>
            <a:r>
              <a:rPr lang="en-US" b="1" u="sng" dirty="0"/>
              <a:t>1,184 tons (2,368,000 pounds).</a:t>
            </a:r>
            <a:endParaRPr lang="en-US" dirty="0"/>
          </a:p>
          <a:p>
            <a:r>
              <a:rPr lang="en-US" b="1" dirty="0"/>
              <a:t>Trash in the right-of-way:. </a:t>
            </a:r>
            <a:r>
              <a:rPr lang="en-US" dirty="0"/>
              <a:t>The pilot is designed to engage RV occupants  This Pilot has collected </a:t>
            </a:r>
            <a:r>
              <a:rPr lang="en-US" u="sng" dirty="0"/>
              <a:t>322,556</a:t>
            </a:r>
            <a:r>
              <a:rPr lang="en-US" dirty="0"/>
              <a:t> pounds of trash.</a:t>
            </a:r>
          </a:p>
          <a:p>
            <a:r>
              <a:rPr lang="en-US" b="1" dirty="0"/>
              <a:t>Encampment trash (Litter bag) pilot program:</a:t>
            </a:r>
            <a:r>
              <a:rPr lang="en-US" dirty="0"/>
              <a:t>  (SPU) The pilot has collected </a:t>
            </a:r>
            <a:r>
              <a:rPr lang="en-US" b="1" u="sng" dirty="0"/>
              <a:t>718,350</a:t>
            </a:r>
            <a:r>
              <a:rPr lang="en-US" dirty="0"/>
              <a:t> pounds of trash - an average of about </a:t>
            </a:r>
            <a:r>
              <a:rPr lang="en-US" b="1" u="sng" dirty="0"/>
              <a:t>31,233 </a:t>
            </a:r>
            <a:r>
              <a:rPr lang="en-US" dirty="0"/>
              <a:t>pounds a month.</a:t>
            </a:r>
          </a:p>
          <a:p>
            <a:r>
              <a:rPr lang="en-US" b="1" dirty="0"/>
              <a:t>Syringes: </a:t>
            </a:r>
            <a:r>
              <a:rPr lang="en-US" dirty="0"/>
              <a:t>The pilot has collected more than </a:t>
            </a:r>
            <a:r>
              <a:rPr lang="en-US" b="1" u="sng" dirty="0"/>
              <a:t>145,916</a:t>
            </a:r>
            <a:r>
              <a:rPr lang="en-US" dirty="0"/>
              <a:t> syringes.  </a:t>
            </a:r>
          </a:p>
          <a:p>
            <a:endParaRPr lang="en-US" dirty="0"/>
          </a:p>
        </p:txBody>
      </p:sp>
    </p:spTree>
    <p:extLst>
      <p:ext uri="{BB962C8B-B14F-4D97-AF65-F5344CB8AC3E}">
        <p14:creationId xmlns:p14="http://schemas.microsoft.com/office/powerpoint/2010/main" val="2704342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52108" y="954756"/>
            <a:ext cx="2730414" cy="4946003"/>
          </a:xfrm>
        </p:spPr>
        <p:txBody>
          <a:bodyPr>
            <a:normAutofit/>
          </a:bodyPr>
          <a:lstStyle/>
          <a:p>
            <a:r>
              <a:rPr lang="en-US" sz="3600" dirty="0">
                <a:solidFill>
                  <a:srgbClr val="FFFFFF"/>
                </a:solidFill>
              </a:rPr>
              <a:t>No River Can Return to its Source, Yet All Rivers Must Have a Beginning</a:t>
            </a:r>
            <a:br>
              <a:rPr lang="en-US" sz="3600" dirty="0">
                <a:solidFill>
                  <a:srgbClr val="FFFFFF"/>
                </a:solidFill>
              </a:rPr>
            </a:br>
            <a:br>
              <a:rPr lang="en-US" sz="3600" dirty="0">
                <a:solidFill>
                  <a:srgbClr val="FFFFFF"/>
                </a:solidFill>
              </a:rPr>
            </a:br>
            <a:r>
              <a:rPr lang="en-US" sz="1100" dirty="0">
                <a:solidFill>
                  <a:srgbClr val="FFFFFF"/>
                </a:solidFill>
              </a:rPr>
              <a:t>Native American Saying</a:t>
            </a:r>
            <a:endParaRPr lang="en-US" sz="3600" dirty="0">
              <a:solidFill>
                <a:srgbClr val="FFFFFF"/>
              </a:solidFill>
            </a:endParaRPr>
          </a:p>
        </p:txBody>
      </p:sp>
      <p:sp>
        <p:nvSpPr>
          <p:cNvPr id="15" name="Rectangle 14">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type="body" idx="1"/>
          </p:nvPr>
        </p:nvSpPr>
        <p:spPr>
          <a:xfrm>
            <a:off x="5140934" y="469900"/>
            <a:ext cx="5953630" cy="5405968"/>
          </a:xfrm>
        </p:spPr>
        <p:txBody>
          <a:bodyPr anchor="ctr">
            <a:normAutofit/>
          </a:bodyPr>
          <a:lstStyle/>
          <a:p>
            <a:r>
              <a:rPr lang="en-US" b="1" dirty="0"/>
              <a:t>November of 2015 Seattle Mayor Ed Murray and King County Executive Dow Constantine Declared States of Emergency for their homeless crises after the death of 66 unhoused individuals</a:t>
            </a:r>
          </a:p>
          <a:p>
            <a:pPr lvl="1"/>
            <a:r>
              <a:rPr lang="en-US" b="1" dirty="0">
                <a:solidFill>
                  <a:srgbClr val="212121"/>
                </a:solidFill>
              </a:rPr>
              <a:t>Seattle eventually created a team, reinventing how to outreach to these communities</a:t>
            </a:r>
          </a:p>
          <a:p>
            <a:pPr lvl="2"/>
            <a:r>
              <a:rPr lang="en-US" b="1" dirty="0">
                <a:solidFill>
                  <a:srgbClr val="212121"/>
                </a:solidFill>
              </a:rPr>
              <a:t>Police, Outreach, Project Managers, and Hazmat </a:t>
            </a:r>
          </a:p>
          <a:p>
            <a:pPr lvl="3"/>
            <a:r>
              <a:rPr lang="en-US" b="1" dirty="0">
                <a:solidFill>
                  <a:srgbClr val="212121"/>
                </a:solidFill>
              </a:rPr>
              <a:t>With the ability to offer shelter, secure property, and make assessments of damage to the environment, this team is encouraging people to move indoors.</a:t>
            </a:r>
          </a:p>
          <a:p>
            <a:endParaRPr lang="en-US" dirty="0">
              <a:solidFill>
                <a:srgbClr val="212121"/>
              </a:solidFill>
            </a:endParaRPr>
          </a:p>
        </p:txBody>
      </p:sp>
      <p:pic>
        <p:nvPicPr>
          <p:cNvPr id="8" name="Picture 7">
            <a:extLst>
              <a:ext uri="{FF2B5EF4-FFF2-40B4-BE49-F238E27FC236}">
                <a16:creationId xmlns:a16="http://schemas.microsoft.com/office/drawing/2014/main" id="{54A889C9-D438-4282-A23F-018957BE0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6779" y="5820861"/>
            <a:ext cx="941035" cy="1037139"/>
          </a:xfrm>
          <a:prstGeom prst="rect">
            <a:avLst/>
          </a:prstGeom>
        </p:spPr>
      </p:pic>
    </p:spTree>
    <p:extLst>
      <p:ext uri="{BB962C8B-B14F-4D97-AF65-F5344CB8AC3E}">
        <p14:creationId xmlns:p14="http://schemas.microsoft.com/office/powerpoint/2010/main" val="958206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492E5-74D9-43D3-95C5-B38177095786}"/>
              </a:ext>
            </a:extLst>
          </p:cNvPr>
          <p:cNvSpPr>
            <a:spLocks noGrp="1"/>
          </p:cNvSpPr>
          <p:nvPr>
            <p:ph type="title"/>
          </p:nvPr>
        </p:nvSpPr>
        <p:spPr/>
        <p:txBody>
          <a:bodyPr/>
          <a:lstStyle/>
          <a:p>
            <a:r>
              <a:rPr lang="en-US" dirty="0"/>
              <a:t>Challenges:  </a:t>
            </a:r>
          </a:p>
        </p:txBody>
      </p:sp>
      <p:sp>
        <p:nvSpPr>
          <p:cNvPr id="3" name="Content Placeholder 2">
            <a:extLst>
              <a:ext uri="{FF2B5EF4-FFF2-40B4-BE49-F238E27FC236}">
                <a16:creationId xmlns:a16="http://schemas.microsoft.com/office/drawing/2014/main" id="{52123974-99CB-4AEC-9A29-F502EE177192}"/>
              </a:ext>
            </a:extLst>
          </p:cNvPr>
          <p:cNvSpPr>
            <a:spLocks noGrp="1"/>
          </p:cNvSpPr>
          <p:nvPr>
            <p:ph idx="1"/>
          </p:nvPr>
        </p:nvSpPr>
        <p:spPr/>
        <p:txBody>
          <a:bodyPr>
            <a:normAutofit/>
          </a:bodyPr>
          <a:lstStyle/>
          <a:p>
            <a:pPr marL="0" indent="0">
              <a:buNone/>
            </a:pPr>
            <a:r>
              <a:rPr lang="en-US" sz="2400" dirty="0"/>
              <a:t> </a:t>
            </a:r>
          </a:p>
          <a:p>
            <a:pPr marL="0" indent="0">
              <a:buNone/>
            </a:pPr>
            <a:r>
              <a:rPr lang="en-US" sz="2400" dirty="0"/>
              <a:t>35% maintain and aversion to accepting services </a:t>
            </a:r>
          </a:p>
          <a:p>
            <a:pPr lvl="1"/>
            <a:r>
              <a:rPr lang="en-US" sz="2400" dirty="0"/>
              <a:t>We are still designing to address:</a:t>
            </a:r>
          </a:p>
          <a:p>
            <a:pPr lvl="2"/>
            <a:r>
              <a:rPr lang="en-US" dirty="0"/>
              <a:t>Disproportionality when serving People of Color</a:t>
            </a:r>
          </a:p>
          <a:p>
            <a:pPr lvl="2"/>
            <a:r>
              <a:rPr lang="en-US" sz="2200" dirty="0"/>
              <a:t>Representation of immigrant communities (Latino and East African)</a:t>
            </a:r>
          </a:p>
          <a:p>
            <a:pPr lvl="2"/>
            <a:r>
              <a:rPr lang="en-US" sz="2200" dirty="0"/>
              <a:t>Negatives experiences with providers in the past/ lack of trust</a:t>
            </a:r>
          </a:p>
        </p:txBody>
      </p:sp>
      <p:pic>
        <p:nvPicPr>
          <p:cNvPr id="5" name="Picture 4">
            <a:extLst>
              <a:ext uri="{FF2B5EF4-FFF2-40B4-BE49-F238E27FC236}">
                <a16:creationId xmlns:a16="http://schemas.microsoft.com/office/drawing/2014/main" id="{60D25CE1-3C58-45EB-99BE-EB3069713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0888" y="731796"/>
            <a:ext cx="3596055" cy="2399288"/>
          </a:xfrm>
          <a:prstGeom prst="rect">
            <a:avLst/>
          </a:prstGeom>
        </p:spPr>
      </p:pic>
    </p:spTree>
    <p:extLst>
      <p:ext uri="{BB962C8B-B14F-4D97-AF65-F5344CB8AC3E}">
        <p14:creationId xmlns:p14="http://schemas.microsoft.com/office/powerpoint/2010/main" val="3986098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C66-B9FB-4D13-8C0B-9BD997C7EA3D}"/>
              </a:ext>
            </a:extLst>
          </p:cNvPr>
          <p:cNvSpPr>
            <a:spLocks noGrp="1"/>
          </p:cNvSpPr>
          <p:nvPr>
            <p:ph type="title"/>
          </p:nvPr>
        </p:nvSpPr>
        <p:spPr/>
        <p:txBody>
          <a:bodyPr>
            <a:normAutofit fontScale="90000"/>
          </a:bodyPr>
          <a:lstStyle/>
          <a:p>
            <a:r>
              <a:rPr lang="en-US" dirty="0"/>
              <a:t>We are offering a place for unsheltered people to find stability and providing the means to connect to housing resources.</a:t>
            </a:r>
          </a:p>
        </p:txBody>
      </p:sp>
      <p:pic>
        <p:nvPicPr>
          <p:cNvPr id="5" name="Content Placeholder 4">
            <a:extLst>
              <a:ext uri="{FF2B5EF4-FFF2-40B4-BE49-F238E27FC236}">
                <a16:creationId xmlns:a16="http://schemas.microsoft.com/office/drawing/2014/main" id="{6D50C7BB-F460-4DAF-826D-5500C05DC9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120" y="2557993"/>
            <a:ext cx="4423833" cy="3317875"/>
          </a:xfrm>
        </p:spPr>
      </p:pic>
      <p:pic>
        <p:nvPicPr>
          <p:cNvPr id="8" name="Picture 7">
            <a:extLst>
              <a:ext uri="{FF2B5EF4-FFF2-40B4-BE49-F238E27FC236}">
                <a16:creationId xmlns:a16="http://schemas.microsoft.com/office/drawing/2014/main" id="{A5F355AA-4A4C-4327-8012-9F7558CAE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904" y="2883430"/>
            <a:ext cx="4905375" cy="2667000"/>
          </a:xfrm>
          <a:prstGeom prst="rect">
            <a:avLst/>
          </a:prstGeom>
        </p:spPr>
      </p:pic>
    </p:spTree>
    <p:extLst>
      <p:ext uri="{BB962C8B-B14F-4D97-AF65-F5344CB8AC3E}">
        <p14:creationId xmlns:p14="http://schemas.microsoft.com/office/powerpoint/2010/main" val="553332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686F2-8276-4D21-A822-CFC3349FF84C}"/>
              </a:ext>
            </a:extLst>
          </p:cNvPr>
          <p:cNvSpPr>
            <a:spLocks noGrp="1"/>
          </p:cNvSpPr>
          <p:nvPr>
            <p:ph type="title"/>
          </p:nvPr>
        </p:nvSpPr>
        <p:spPr/>
        <p:txBody>
          <a:bodyPr/>
          <a:lstStyle/>
          <a:p>
            <a:r>
              <a:rPr lang="en-US" dirty="0"/>
              <a:t>For More Information </a:t>
            </a:r>
            <a:br>
              <a:rPr lang="en-US" dirty="0"/>
            </a:br>
            <a:r>
              <a:rPr lang="en-US" dirty="0"/>
              <a:t>Homelessness Response - Homelessness@Seattle.gov</a:t>
            </a:r>
          </a:p>
        </p:txBody>
      </p:sp>
      <p:sp>
        <p:nvSpPr>
          <p:cNvPr id="3" name="Text Placeholder 2">
            <a:extLst>
              <a:ext uri="{FF2B5EF4-FFF2-40B4-BE49-F238E27FC236}">
                <a16:creationId xmlns:a16="http://schemas.microsoft.com/office/drawing/2014/main" id="{F7CAC4A0-1106-4C3C-87CA-B4D58B2E45D8}"/>
              </a:ext>
            </a:extLst>
          </p:cNvPr>
          <p:cNvSpPr>
            <a:spLocks noGrp="1"/>
          </p:cNvSpPr>
          <p:nvPr>
            <p:ph type="body" idx="1"/>
          </p:nvPr>
        </p:nvSpPr>
        <p:spPr/>
        <p:txBody>
          <a:bodyPr>
            <a:normAutofit fontScale="92500" lnSpcReduction="20000"/>
          </a:bodyPr>
          <a:lstStyle/>
          <a:p>
            <a:r>
              <a:rPr lang="en-US" dirty="0"/>
              <a:t>August Drake-Ericson</a:t>
            </a:r>
          </a:p>
          <a:p>
            <a:r>
              <a:rPr lang="en-US" dirty="0"/>
              <a:t>Program Operations Manager</a:t>
            </a:r>
          </a:p>
          <a:p>
            <a:r>
              <a:rPr lang="en-US" dirty="0"/>
              <a:t>City of Seattle Navigation Team</a:t>
            </a:r>
          </a:p>
          <a:p>
            <a:r>
              <a:rPr lang="en-US" dirty="0">
                <a:hlinkClick r:id="rId2"/>
              </a:rPr>
              <a:t>August.drake-Ericson@seattle.gov</a:t>
            </a:r>
            <a:r>
              <a:rPr lang="en-US" dirty="0"/>
              <a:t>    206-714-7109</a:t>
            </a:r>
          </a:p>
        </p:txBody>
      </p:sp>
      <p:pic>
        <p:nvPicPr>
          <p:cNvPr id="4" name="Picture 3">
            <a:extLst>
              <a:ext uri="{FF2B5EF4-FFF2-40B4-BE49-F238E27FC236}">
                <a16:creationId xmlns:a16="http://schemas.microsoft.com/office/drawing/2014/main" id="{08711F65-C2DB-4ACF-A51B-3E4041D36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5565" y="4838727"/>
            <a:ext cx="941035" cy="1037139"/>
          </a:xfrm>
          <a:prstGeom prst="rect">
            <a:avLst/>
          </a:prstGeom>
        </p:spPr>
      </p:pic>
    </p:spTree>
    <p:extLst>
      <p:ext uri="{BB962C8B-B14F-4D97-AF65-F5344CB8AC3E}">
        <p14:creationId xmlns:p14="http://schemas.microsoft.com/office/powerpoint/2010/main" val="2158771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F6D6-D686-498C-8F5A-CE47D404B276}"/>
              </a:ext>
            </a:extLst>
          </p:cNvPr>
          <p:cNvSpPr>
            <a:spLocks noGrp="1"/>
          </p:cNvSpPr>
          <p:nvPr>
            <p:ph type="title"/>
          </p:nvPr>
        </p:nvSpPr>
        <p:spPr/>
        <p:txBody>
          <a:bodyPr>
            <a:normAutofit fontScale="90000"/>
          </a:bodyPr>
          <a:lstStyle/>
          <a:p>
            <a:r>
              <a:rPr lang="en-US" dirty="0"/>
              <a:t>Unprecedented Resource Coordination with Partners in Seattle and King County</a:t>
            </a:r>
          </a:p>
        </p:txBody>
      </p:sp>
      <p:sp>
        <p:nvSpPr>
          <p:cNvPr id="3" name="Content Placeholder 2">
            <a:extLst>
              <a:ext uri="{FF2B5EF4-FFF2-40B4-BE49-F238E27FC236}">
                <a16:creationId xmlns:a16="http://schemas.microsoft.com/office/drawing/2014/main" id="{C3ABF5F8-6176-439D-A017-85CCC6A119BF}"/>
              </a:ext>
            </a:extLst>
          </p:cNvPr>
          <p:cNvSpPr>
            <a:spLocks noGrp="1"/>
          </p:cNvSpPr>
          <p:nvPr>
            <p:ph idx="1"/>
          </p:nvPr>
        </p:nvSpPr>
        <p:spPr/>
        <p:txBody>
          <a:bodyPr>
            <a:normAutofit fontScale="92500" lnSpcReduction="10000"/>
          </a:bodyPr>
          <a:lstStyle/>
          <a:p>
            <a:r>
              <a:rPr lang="en-US" dirty="0"/>
              <a:t>Public Health, Seattle &amp; King County</a:t>
            </a:r>
          </a:p>
          <a:p>
            <a:r>
              <a:rPr lang="en-US" dirty="0"/>
              <a:t>Seattle Parks and Recreation</a:t>
            </a:r>
          </a:p>
          <a:p>
            <a:r>
              <a:rPr lang="en-US" dirty="0"/>
              <a:t>Seattle City Light</a:t>
            </a:r>
          </a:p>
          <a:p>
            <a:r>
              <a:rPr lang="en-US" dirty="0"/>
              <a:t>Seattle Department of Transportation</a:t>
            </a:r>
          </a:p>
          <a:p>
            <a:r>
              <a:rPr lang="en-US" dirty="0"/>
              <a:t>Seattle Neighborhoods</a:t>
            </a:r>
          </a:p>
          <a:p>
            <a:r>
              <a:rPr lang="en-US" dirty="0"/>
              <a:t>Seattle Human Resources</a:t>
            </a:r>
          </a:p>
          <a:p>
            <a:r>
              <a:rPr lang="en-US" dirty="0"/>
              <a:t>Seattle Public Utilities</a:t>
            </a:r>
          </a:p>
          <a:p>
            <a:endParaRPr lang="en-US" dirty="0"/>
          </a:p>
        </p:txBody>
      </p:sp>
    </p:spTree>
    <p:extLst>
      <p:ext uri="{BB962C8B-B14F-4D97-AF65-F5344CB8AC3E}">
        <p14:creationId xmlns:p14="http://schemas.microsoft.com/office/powerpoint/2010/main" val="3929106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A6B3C-85BD-48EB-A962-032F20720643}"/>
              </a:ext>
            </a:extLst>
          </p:cNvPr>
          <p:cNvSpPr>
            <a:spLocks noGrp="1"/>
          </p:cNvSpPr>
          <p:nvPr>
            <p:ph type="title"/>
          </p:nvPr>
        </p:nvSpPr>
        <p:spPr/>
        <p:txBody>
          <a:bodyPr>
            <a:normAutofit fontScale="90000"/>
          </a:bodyPr>
          <a:lstStyle/>
          <a:p>
            <a:r>
              <a:rPr lang="en-US" dirty="0"/>
              <a:t>Become Culturally Competent through Data</a:t>
            </a:r>
            <a:br>
              <a:rPr lang="en-US" dirty="0"/>
            </a:br>
            <a:r>
              <a:rPr lang="en-US" dirty="0"/>
              <a:t>“Truly Know Who’s Out There”</a:t>
            </a:r>
          </a:p>
        </p:txBody>
      </p:sp>
      <p:sp>
        <p:nvSpPr>
          <p:cNvPr id="3" name="Content Placeholder 2">
            <a:extLst>
              <a:ext uri="{FF2B5EF4-FFF2-40B4-BE49-F238E27FC236}">
                <a16:creationId xmlns:a16="http://schemas.microsoft.com/office/drawing/2014/main" id="{A33267D8-09E9-4ABF-AA80-8308C6B9AE64}"/>
              </a:ext>
            </a:extLst>
          </p:cNvPr>
          <p:cNvSpPr>
            <a:spLocks noGrp="1"/>
          </p:cNvSpPr>
          <p:nvPr>
            <p:ph idx="1"/>
          </p:nvPr>
        </p:nvSpPr>
        <p:spPr/>
        <p:txBody>
          <a:bodyPr>
            <a:normAutofit/>
          </a:bodyPr>
          <a:lstStyle/>
          <a:p>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In 2017 the percentages by race of those living in shelters consisted of: </a:t>
            </a:r>
          </a:p>
          <a:p>
            <a:pPr lvl="2"/>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African American 40%, </a:t>
            </a:r>
          </a:p>
          <a:p>
            <a:pPr lvl="2"/>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White 31%, </a:t>
            </a:r>
          </a:p>
          <a:p>
            <a:pPr lvl="2"/>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Hispanic 12%, </a:t>
            </a:r>
          </a:p>
          <a:p>
            <a:pPr lvl="2"/>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Multi-racial 6%, </a:t>
            </a:r>
          </a:p>
          <a:p>
            <a:pPr lvl="2"/>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Asian/Pacific Islander 4%, </a:t>
            </a:r>
          </a:p>
          <a:p>
            <a:pPr lvl="2"/>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Native American 2%, with 5% unknown</a:t>
            </a:r>
          </a:p>
        </p:txBody>
      </p:sp>
      <p:pic>
        <p:nvPicPr>
          <p:cNvPr id="4" name="Picture 3">
            <a:extLst>
              <a:ext uri="{FF2B5EF4-FFF2-40B4-BE49-F238E27FC236}">
                <a16:creationId xmlns:a16="http://schemas.microsoft.com/office/drawing/2014/main" id="{CB13D0EC-FBA1-49D1-A8B5-D0ED0E10D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7021" y="-21970"/>
            <a:ext cx="941035" cy="1037139"/>
          </a:xfrm>
          <a:prstGeom prst="rect">
            <a:avLst/>
          </a:prstGeom>
        </p:spPr>
      </p:pic>
    </p:spTree>
    <p:extLst>
      <p:ext uri="{BB962C8B-B14F-4D97-AF65-F5344CB8AC3E}">
        <p14:creationId xmlns:p14="http://schemas.microsoft.com/office/powerpoint/2010/main" val="1349097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A6B3C-85BD-48EB-A962-032F20720643}"/>
              </a:ext>
            </a:extLst>
          </p:cNvPr>
          <p:cNvSpPr>
            <a:spLocks noGrp="1"/>
          </p:cNvSpPr>
          <p:nvPr>
            <p:ph type="title"/>
          </p:nvPr>
        </p:nvSpPr>
        <p:spPr/>
        <p:txBody>
          <a:bodyPr>
            <a:normAutofit fontScale="90000"/>
          </a:bodyPr>
          <a:lstStyle/>
          <a:p>
            <a:r>
              <a:rPr lang="en-US" dirty="0"/>
              <a:t>The Navigation Team Data Collected in 2017 showed similarity</a:t>
            </a:r>
          </a:p>
        </p:txBody>
      </p:sp>
      <p:sp>
        <p:nvSpPr>
          <p:cNvPr id="3" name="Content Placeholder 2">
            <a:extLst>
              <a:ext uri="{FF2B5EF4-FFF2-40B4-BE49-F238E27FC236}">
                <a16:creationId xmlns:a16="http://schemas.microsoft.com/office/drawing/2014/main" id="{A33267D8-09E9-4ABF-AA80-8308C6B9AE64}"/>
              </a:ext>
            </a:extLst>
          </p:cNvPr>
          <p:cNvSpPr>
            <a:spLocks noGrp="1"/>
          </p:cNvSpPr>
          <p:nvPr>
            <p:ph idx="1"/>
          </p:nvPr>
        </p:nvSpPr>
        <p:spPr/>
        <p:txBody>
          <a:bodyPr>
            <a:normAutofit fontScale="92500"/>
          </a:bodyPr>
          <a:lstStyle/>
          <a:p>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In 2017 the percentages by race of those living in shelters consisted of: </a:t>
            </a:r>
          </a:p>
          <a:p>
            <a:pPr lvl="2"/>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African American 23%, </a:t>
            </a:r>
          </a:p>
          <a:p>
            <a:pPr lvl="2"/>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White 52%, </a:t>
            </a:r>
          </a:p>
          <a:p>
            <a:pPr lvl="2"/>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Hispanic , Latin X  6%, </a:t>
            </a:r>
          </a:p>
          <a:p>
            <a:pPr lvl="2"/>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Multi-racial 2%, </a:t>
            </a:r>
          </a:p>
          <a:p>
            <a:pPr lvl="2"/>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Asian/Pacific Islander 1%, </a:t>
            </a:r>
          </a:p>
          <a:p>
            <a:pPr lvl="2"/>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Native American 4%, </a:t>
            </a:r>
          </a:p>
          <a:p>
            <a:pPr lvl="2"/>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with 7% unknown</a:t>
            </a:r>
          </a:p>
        </p:txBody>
      </p:sp>
      <p:pic>
        <p:nvPicPr>
          <p:cNvPr id="4" name="Picture 3">
            <a:extLst>
              <a:ext uri="{FF2B5EF4-FFF2-40B4-BE49-F238E27FC236}">
                <a16:creationId xmlns:a16="http://schemas.microsoft.com/office/drawing/2014/main" id="{CB13D0EC-FBA1-49D1-A8B5-D0ED0E10D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7021" y="-21970"/>
            <a:ext cx="941035" cy="1037139"/>
          </a:xfrm>
          <a:prstGeom prst="rect">
            <a:avLst/>
          </a:prstGeom>
        </p:spPr>
      </p:pic>
    </p:spTree>
    <p:extLst>
      <p:ext uri="{BB962C8B-B14F-4D97-AF65-F5344CB8AC3E}">
        <p14:creationId xmlns:p14="http://schemas.microsoft.com/office/powerpoint/2010/main" val="3693556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52108" y="954756"/>
            <a:ext cx="2730414" cy="4946003"/>
          </a:xfrm>
        </p:spPr>
        <p:txBody>
          <a:bodyPr>
            <a:normAutofit/>
          </a:bodyPr>
          <a:lstStyle/>
          <a:p>
            <a:r>
              <a:rPr lang="en-US" sz="3600" dirty="0">
                <a:solidFill>
                  <a:srgbClr val="FFFFFF"/>
                </a:solidFill>
              </a:rPr>
              <a:t>Annual One Night Count</a:t>
            </a:r>
          </a:p>
        </p:txBody>
      </p:sp>
      <p:sp>
        <p:nvSpPr>
          <p:cNvPr id="15" name="Rectangle 14">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5140934" y="469900"/>
            <a:ext cx="5953630" cy="5405968"/>
          </a:xfrm>
        </p:spPr>
        <p:txBody>
          <a:bodyPr anchor="ctr">
            <a:normAutofit/>
          </a:bodyPr>
          <a:lstStyle/>
          <a:p>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The trends show that combined efforts of Puget Sound, including the Seattle/King County Coalition on Homelessness, to provide shelter, healthcare and other help for the homeless are having a positive impact, but that the numbers experiencing homelessness in the region are continuing to climb and, that the response is not adequate.</a:t>
            </a:r>
          </a:p>
          <a:p>
            <a:pPr marL="0" indent="0">
              <a:buNone/>
            </a:pPr>
            <a:r>
              <a:rPr lang="en-US"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rPr>
              <a:t> </a:t>
            </a:r>
            <a:endParaRPr dirty="0">
              <a:solidFill>
                <a:srgbClr val="212121"/>
              </a:solidFill>
            </a:endParaRPr>
          </a:p>
        </p:txBody>
      </p:sp>
      <p:pic>
        <p:nvPicPr>
          <p:cNvPr id="8" name="Picture 7">
            <a:extLst>
              <a:ext uri="{FF2B5EF4-FFF2-40B4-BE49-F238E27FC236}">
                <a16:creationId xmlns:a16="http://schemas.microsoft.com/office/drawing/2014/main" id="{90DDE517-482C-4A61-AD72-76F48D7B1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892" y="5820861"/>
            <a:ext cx="941035" cy="1037139"/>
          </a:xfrm>
          <a:prstGeom prst="rect">
            <a:avLst/>
          </a:prstGeom>
        </p:spPr>
      </p:pic>
    </p:spTree>
    <p:extLst>
      <p:ext uri="{BB962C8B-B14F-4D97-AF65-F5344CB8AC3E}">
        <p14:creationId xmlns:p14="http://schemas.microsoft.com/office/powerpoint/2010/main" val="4014087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6649AC-28BC-4A43-8BCE-AED31D938CDE}"/>
              </a:ext>
            </a:extLst>
          </p:cNvPr>
          <p:cNvSpPr/>
          <p:nvPr/>
        </p:nvSpPr>
        <p:spPr>
          <a:xfrm>
            <a:off x="943916" y="582759"/>
            <a:ext cx="10163502" cy="523220"/>
          </a:xfrm>
          <a:prstGeom prst="rect">
            <a:avLst/>
          </a:prstGeom>
        </p:spPr>
        <p:txBody>
          <a:bodyPr wrap="square">
            <a:spAutoFit/>
          </a:bodyPr>
          <a:lstStyle/>
          <a:p>
            <a:pPr algn="ctr"/>
            <a:r>
              <a:rPr lang="en-US" sz="2800" dirty="0"/>
              <a:t>Individuals Living on the Streets of Seattle </a:t>
            </a:r>
          </a:p>
        </p:txBody>
      </p:sp>
      <p:graphicFrame>
        <p:nvGraphicFramePr>
          <p:cNvPr id="4" name="Chart 3">
            <a:extLst>
              <a:ext uri="{FF2B5EF4-FFF2-40B4-BE49-F238E27FC236}">
                <a16:creationId xmlns:a16="http://schemas.microsoft.com/office/drawing/2014/main" id="{018EC1F1-6198-44E6-840B-03A9F98B8528}"/>
              </a:ext>
            </a:extLst>
          </p:cNvPr>
          <p:cNvGraphicFramePr>
            <a:graphicFrameLocks noGrp="1"/>
          </p:cNvGraphicFramePr>
          <p:nvPr>
            <p:extLst>
              <p:ext uri="{D42A27DB-BD31-4B8C-83A1-F6EECF244321}">
                <p14:modId xmlns:p14="http://schemas.microsoft.com/office/powerpoint/2010/main" val="2870009391"/>
              </p:ext>
            </p:extLst>
          </p:nvPr>
        </p:nvGraphicFramePr>
        <p:xfrm>
          <a:off x="2039871" y="1390430"/>
          <a:ext cx="7971593" cy="4973852"/>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13724AE2-688B-4345-9B14-174833BEB780}"/>
              </a:ext>
            </a:extLst>
          </p:cNvPr>
          <p:cNvSpPr/>
          <p:nvPr/>
        </p:nvSpPr>
        <p:spPr>
          <a:xfrm>
            <a:off x="1208691" y="4725614"/>
            <a:ext cx="10163501" cy="1200329"/>
          </a:xfrm>
          <a:prstGeom prst="rect">
            <a:avLst/>
          </a:prstGeom>
        </p:spPr>
        <p:txBody>
          <a:bodyPr wrap="square">
            <a:spAutoFit/>
          </a:bodyPr>
          <a:lstStyle/>
          <a:p>
            <a:r>
              <a:rPr lang="en-US" dirty="0"/>
              <a:t>The Count Us In methodology variations-include the level of participation among service providers, people with lived experience of homelessness, community volunteers, and other stakeholders. In particular, special challenges presented in counting and surveying hard-to-reach populations rely on the knowledge and expertise of specialist guides, outreach workers, and service providers participating in count activities. </a:t>
            </a:r>
          </a:p>
        </p:txBody>
      </p:sp>
    </p:spTree>
    <p:extLst>
      <p:ext uri="{BB962C8B-B14F-4D97-AF65-F5344CB8AC3E}">
        <p14:creationId xmlns:p14="http://schemas.microsoft.com/office/powerpoint/2010/main" val="4189293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0B8B-1F4F-4B83-9C81-9F36A38E7A5D}"/>
              </a:ext>
            </a:extLst>
          </p:cNvPr>
          <p:cNvSpPr>
            <a:spLocks noGrp="1"/>
          </p:cNvSpPr>
          <p:nvPr>
            <p:ph type="title"/>
          </p:nvPr>
        </p:nvSpPr>
        <p:spPr>
          <a:xfrm>
            <a:off x="823764" y="1107261"/>
            <a:ext cx="9601196" cy="1303867"/>
          </a:xfrm>
        </p:spPr>
        <p:txBody>
          <a:bodyPr>
            <a:normAutofit fontScale="90000"/>
          </a:bodyPr>
          <a:lstStyle/>
          <a:p>
            <a:br>
              <a:rPr lang="en-US" dirty="0"/>
            </a:br>
            <a:r>
              <a:rPr lang="en-US" sz="4000" b="1" dirty="0"/>
              <a:t>"While we cannot solve this crisis overnight, we must continue urgent action to make progress.”</a:t>
            </a:r>
            <a:br>
              <a:rPr lang="en-US" sz="4000" b="1" dirty="0"/>
            </a:br>
            <a:r>
              <a:rPr lang="en-US" sz="1000" b="1" dirty="0"/>
              <a:t>Jenny Durkin</a:t>
            </a:r>
            <a:br>
              <a:rPr lang="en-US" sz="4000" b="1" dirty="0"/>
            </a:br>
            <a:endParaRPr lang="en-US" sz="4000" b="1" dirty="0"/>
          </a:p>
        </p:txBody>
      </p:sp>
      <p:sp>
        <p:nvSpPr>
          <p:cNvPr id="3" name="Content Placeholder 2">
            <a:extLst>
              <a:ext uri="{FF2B5EF4-FFF2-40B4-BE49-F238E27FC236}">
                <a16:creationId xmlns:a16="http://schemas.microsoft.com/office/drawing/2014/main" id="{82C88320-65C8-4ADD-918C-95C029BAD28C}"/>
              </a:ext>
            </a:extLst>
          </p:cNvPr>
          <p:cNvSpPr>
            <a:spLocks noGrp="1"/>
          </p:cNvSpPr>
          <p:nvPr>
            <p:ph idx="1"/>
          </p:nvPr>
        </p:nvSpPr>
        <p:spPr/>
        <p:txBody>
          <a:bodyPr>
            <a:normAutofit/>
          </a:bodyPr>
          <a:lstStyle/>
          <a:p>
            <a:endParaRPr lang="en-US" sz="3600" b="1" dirty="0"/>
          </a:p>
          <a:p>
            <a:r>
              <a:rPr lang="en-US" sz="3600" dirty="0"/>
              <a:t>In 2017, Seattle made $68,098,060 in direct investments in the homeless crisis</a:t>
            </a:r>
          </a:p>
          <a:p>
            <a:r>
              <a:rPr lang="en-US" sz="3600" dirty="0"/>
              <a:t>In 2018, Seattle is expected to spend around $78 million</a:t>
            </a:r>
          </a:p>
          <a:p>
            <a:pPr marL="0" indent="0">
              <a:buNone/>
            </a:pPr>
            <a:endParaRPr lang="en-US" sz="3600" dirty="0"/>
          </a:p>
        </p:txBody>
      </p:sp>
      <p:pic>
        <p:nvPicPr>
          <p:cNvPr id="4" name="Picture 3">
            <a:extLst>
              <a:ext uri="{FF2B5EF4-FFF2-40B4-BE49-F238E27FC236}">
                <a16:creationId xmlns:a16="http://schemas.microsoft.com/office/drawing/2014/main" id="{61D48ADF-0292-48A4-BFC2-17B2A7907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7021" y="-21970"/>
            <a:ext cx="941035" cy="1037139"/>
          </a:xfrm>
          <a:prstGeom prst="rect">
            <a:avLst/>
          </a:prstGeom>
        </p:spPr>
      </p:pic>
    </p:spTree>
    <p:extLst>
      <p:ext uri="{BB962C8B-B14F-4D97-AF65-F5344CB8AC3E}">
        <p14:creationId xmlns:p14="http://schemas.microsoft.com/office/powerpoint/2010/main" val="1201582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55F9B-0C13-4774-8940-DF358FDAD8C5}"/>
              </a:ext>
            </a:extLst>
          </p:cNvPr>
          <p:cNvSpPr>
            <a:spLocks noGrp="1"/>
          </p:cNvSpPr>
          <p:nvPr>
            <p:ph type="title"/>
          </p:nvPr>
        </p:nvSpPr>
        <p:spPr>
          <a:xfrm>
            <a:off x="1295402" y="982132"/>
            <a:ext cx="9601196" cy="865919"/>
          </a:xfrm>
        </p:spPr>
        <p:txBody>
          <a:bodyPr>
            <a:normAutofit fontScale="90000"/>
          </a:bodyPr>
          <a:lstStyle/>
          <a:p>
            <a:br>
              <a:rPr lang="en-US" dirty="0">
                <a:solidFill>
                  <a:schemeClr val="bg2">
                    <a:lumMod val="50000"/>
                  </a:schemeClr>
                </a:solidFill>
              </a:rPr>
            </a:br>
            <a:r>
              <a:rPr lang="en-US" b="1" dirty="0"/>
              <a:t>Safer Places Through Bridge Housing</a:t>
            </a:r>
            <a:br>
              <a:rPr lang="en-US" dirty="0"/>
            </a:br>
            <a:endParaRPr lang="en-US" dirty="0"/>
          </a:p>
        </p:txBody>
      </p:sp>
      <p:sp>
        <p:nvSpPr>
          <p:cNvPr id="6" name="Content Placeholder 5">
            <a:extLst>
              <a:ext uri="{FF2B5EF4-FFF2-40B4-BE49-F238E27FC236}">
                <a16:creationId xmlns:a16="http://schemas.microsoft.com/office/drawing/2014/main" id="{31B836D6-10BD-4581-8BB7-DC07D15F1747}"/>
              </a:ext>
            </a:extLst>
          </p:cNvPr>
          <p:cNvSpPr>
            <a:spLocks noGrp="1"/>
          </p:cNvSpPr>
          <p:nvPr>
            <p:ph sz="half" idx="2"/>
          </p:nvPr>
        </p:nvSpPr>
        <p:spPr>
          <a:xfrm>
            <a:off x="1295402" y="2627698"/>
            <a:ext cx="4718302" cy="3248170"/>
          </a:xfrm>
        </p:spPr>
        <p:txBody>
          <a:bodyPr>
            <a:normAutofit lnSpcReduction="10000"/>
          </a:bodyPr>
          <a:lstStyle/>
          <a:p>
            <a:r>
              <a:rPr lang="en-US" sz="3600" dirty="0">
                <a:solidFill>
                  <a:schemeClr val="tx1"/>
                </a:solidFill>
              </a:rPr>
              <a:t>Encampment Villages </a:t>
            </a:r>
            <a:endParaRPr lang="en-US" sz="1800" dirty="0">
              <a:solidFill>
                <a:schemeClr val="tx1"/>
              </a:solidFill>
            </a:endParaRPr>
          </a:p>
          <a:p>
            <a:pPr>
              <a:buFont typeface="Arial" panose="020B0604020202020204" pitchFamily="34" charset="0"/>
              <a:buChar char="•"/>
            </a:pPr>
            <a:r>
              <a:rPr lang="en-US" dirty="0">
                <a:solidFill>
                  <a:schemeClr val="tx1"/>
                </a:solidFill>
              </a:rPr>
              <a:t>Lake Union Village- 22 units (October 2018)</a:t>
            </a:r>
          </a:p>
          <a:p>
            <a:pPr>
              <a:buFont typeface="Arial" panose="020B0604020202020204" pitchFamily="34" charset="0"/>
              <a:buChar char="•"/>
            </a:pPr>
            <a:r>
              <a:rPr lang="en-US" dirty="0">
                <a:solidFill>
                  <a:schemeClr val="tx1"/>
                </a:solidFill>
              </a:rPr>
              <a:t>True Hope Village-35 units (September 2018)</a:t>
            </a:r>
          </a:p>
          <a:p>
            <a:pPr>
              <a:buFont typeface="Arial" panose="020B0604020202020204" pitchFamily="34" charset="0"/>
              <a:buChar char="•"/>
            </a:pPr>
            <a:r>
              <a:rPr lang="en-US" dirty="0">
                <a:solidFill>
                  <a:schemeClr val="tx1"/>
                </a:solidFill>
              </a:rPr>
              <a:t>Whittier Heights Village- 16 units (May 2018)</a:t>
            </a:r>
          </a:p>
          <a:p>
            <a:endParaRPr lang="en-US" dirty="0"/>
          </a:p>
        </p:txBody>
      </p:sp>
      <p:pic>
        <p:nvPicPr>
          <p:cNvPr id="9" name="Picture 8">
            <a:extLst>
              <a:ext uri="{FF2B5EF4-FFF2-40B4-BE49-F238E27FC236}">
                <a16:creationId xmlns:a16="http://schemas.microsoft.com/office/drawing/2014/main" id="{C4CA44E2-DD28-4C8C-A888-49993B4B3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2081" y="2476965"/>
            <a:ext cx="3430707" cy="3798707"/>
          </a:xfrm>
          <a:prstGeom prst="rect">
            <a:avLst/>
          </a:prstGeom>
        </p:spPr>
      </p:pic>
      <p:pic>
        <p:nvPicPr>
          <p:cNvPr id="5" name="Picture 4">
            <a:extLst>
              <a:ext uri="{FF2B5EF4-FFF2-40B4-BE49-F238E27FC236}">
                <a16:creationId xmlns:a16="http://schemas.microsoft.com/office/drawing/2014/main" id="{453EA984-833F-4C21-9F43-A08D95883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7021" y="-21970"/>
            <a:ext cx="941035" cy="1037139"/>
          </a:xfrm>
          <a:prstGeom prst="rect">
            <a:avLst/>
          </a:prstGeom>
        </p:spPr>
      </p:pic>
    </p:spTree>
    <p:extLst>
      <p:ext uri="{BB962C8B-B14F-4D97-AF65-F5344CB8AC3E}">
        <p14:creationId xmlns:p14="http://schemas.microsoft.com/office/powerpoint/2010/main" val="320756345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1001</Words>
  <Application>Microsoft Office PowerPoint</Application>
  <PresentationFormat>Widescreen</PresentationFormat>
  <Paragraphs>134</Paragraphs>
  <Slides>22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Garamond</vt:lpstr>
      <vt:lpstr>Segoe UI Semilight</vt:lpstr>
      <vt:lpstr>Wingdings</vt:lpstr>
      <vt:lpstr>Organic</vt:lpstr>
      <vt:lpstr>City of Seattle  </vt:lpstr>
      <vt:lpstr>No River Can Return to its Source, Yet All Rivers Must Have a Beginning  Native American Saying</vt:lpstr>
      <vt:lpstr>Unprecedented Resource Coordination with Partners in Seattle and King County</vt:lpstr>
      <vt:lpstr>Become Culturally Competent through Data “Truly Know Who’s Out There”</vt:lpstr>
      <vt:lpstr>The Navigation Team Data Collected in 2017 showed similarity</vt:lpstr>
      <vt:lpstr>Annual One Night Count</vt:lpstr>
      <vt:lpstr>PowerPoint Presentation</vt:lpstr>
      <vt:lpstr> "While we cannot solve this crisis overnight, we must continue urgent action to make progress.” Jenny Durkin </vt:lpstr>
      <vt:lpstr> Safer Places Through Bridge Housing </vt:lpstr>
      <vt:lpstr>Including Greater Services</vt:lpstr>
      <vt:lpstr>Emergency Shelter Model</vt:lpstr>
      <vt:lpstr>Good News and Bad News for Affordable Housing in Seattle</vt:lpstr>
      <vt:lpstr>Innovation and Activation</vt:lpstr>
      <vt:lpstr>The Navigation Team</vt:lpstr>
      <vt:lpstr> Only in the darkness can you see the stars.   Martin Luther King Jr.  </vt:lpstr>
      <vt:lpstr>I've learned in my life that it's important to be able to step outside your comfort zone and be challenged with something you're not familiar or accustomed to. That challenge will allow you to see what you can do.     J.R.Martinez</vt:lpstr>
      <vt:lpstr>PowerPoint Presentation</vt:lpstr>
      <vt:lpstr>What We Do Well:</vt:lpstr>
      <vt:lpstr>Mitigation Impacts</vt:lpstr>
      <vt:lpstr>Challenges:  </vt:lpstr>
      <vt:lpstr>We are offering a place for unsheltered people to find stability and providing the means to connect to housing resources.</vt:lpstr>
      <vt:lpstr>For More Information  Homelessness Response - Homelessness@Seattle.gov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Seattle  </dc:title>
  <dc:creator>Drake-Ericson, August</dc:creator>
  <cp:lastModifiedBy>Drake-Ericson, August</cp:lastModifiedBy>
  <cp:revision>1</cp:revision>
  <cp:lastPrinted>2019-02-18T19:46:31Z</cp:lastPrinted>
  <dcterms:created xsi:type="dcterms:W3CDTF">2019-02-18T18:59:44Z</dcterms:created>
  <dcterms:modified xsi:type="dcterms:W3CDTF">2019-02-22T16:20:14Z</dcterms:modified>
</cp:coreProperties>
</file>