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15"/>
  </p:notesMasterIdLst>
  <p:sldIdLst>
    <p:sldId id="278" r:id="rId5"/>
    <p:sldId id="279" r:id="rId6"/>
    <p:sldId id="290" r:id="rId7"/>
    <p:sldId id="281" r:id="rId8"/>
    <p:sldId id="275" r:id="rId9"/>
    <p:sldId id="258" r:id="rId10"/>
    <p:sldId id="282" r:id="rId11"/>
    <p:sldId id="276" r:id="rId12"/>
    <p:sldId id="294" r:id="rId13"/>
    <p:sldId id="274" r:id="rId14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87"/>
    <p:restoredTop sz="86574" autoAdjust="0"/>
  </p:normalViewPr>
  <p:slideViewPr>
    <p:cSldViewPr snapToGrid="0" snapToObjects="1">
      <p:cViewPr varScale="1">
        <p:scale>
          <a:sx n="79" d="100"/>
          <a:sy n="79" d="100"/>
        </p:scale>
        <p:origin x="53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2F-4EE8-B0C3-5609AE95F001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2F-4EE8-B0C3-5609AE95F001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2F-4EE8-B0C3-5609AE95F001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2F-4EE8-B0C3-5609AE95F00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2F-4EE8-B0C3-5609AE95F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noFill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3A-4E1F-9108-AD4945E17455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3A-4E1F-9108-AD4945E17455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3A-4E1F-9108-AD4945E17455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3A-4E1F-9108-AD4945E1745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3A-4E1F-9108-AD4945E17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noFill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64-4A39-B4F8-AE9328449CAC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64-4A39-B4F8-AE9328449CAC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64-4A39-B4F8-AE9328449CAC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64-4A39-B4F8-AE9328449CA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64-4A39-B4F8-AE9328449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noFill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67635-61CB-A647-99C0-CBCD6C0E2830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41383-3EA3-2D47-9DCB-8500EF3A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9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6EF09-E534-448F-8C16-53B3E24A516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4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41383-3EA3-2D47-9DCB-8500EF3AAC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41383-3EA3-2D47-9DCB-8500EF3AAC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11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6EF09-E534-448F-8C16-53B3E24A516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7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72767" y="370418"/>
            <a:ext cx="5242984" cy="60896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609604" y="1665289"/>
            <a:ext cx="1172421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639"/>
              </a:lnSpc>
              <a:defRPr/>
            </a:pPr>
            <a:endParaRPr lang="en-US" altLang="en-US" sz="3400" smtClean="0">
              <a:solidFill>
                <a:srgbClr val="FFFFFF"/>
              </a:solidFill>
              <a:latin typeface="Arial Black" charset="0"/>
              <a:sym typeface="Arial Black" charset="0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711200" y="2209803"/>
            <a:ext cx="11785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00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4099" y="1443775"/>
            <a:ext cx="4211431" cy="2715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PRESENTATION TITLE GOES HERE</a:t>
            </a:r>
          </a:p>
        </p:txBody>
      </p:sp>
      <p:sp>
        <p:nvSpPr>
          <p:cNvPr id="12" name="TextBox 3"/>
          <p:cNvSpPr txBox="1">
            <a:spLocks noChangeArrowheads="1"/>
          </p:cNvSpPr>
          <p:nvPr userDrawn="1"/>
        </p:nvSpPr>
        <p:spPr bwMode="auto">
          <a:xfrm>
            <a:off x="501621" y="6460874"/>
            <a:ext cx="5471320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bg1"/>
                </a:solidFill>
                <a:sym typeface="Gill Sans" charset="0"/>
              </a:rPr>
              <a:t>©2017 Youth Villages, Inc. All rights reserved.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53" y="5322293"/>
            <a:ext cx="3193288" cy="9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5"/>
          <p:cNvSpPr>
            <a:spLocks noGrp="1"/>
          </p:cNvSpPr>
          <p:nvPr>
            <p:ph type="pic" sz="quarter" idx="24" hasCustomPrompt="1"/>
          </p:nvPr>
        </p:nvSpPr>
        <p:spPr>
          <a:xfrm>
            <a:off x="9130949" y="2789738"/>
            <a:ext cx="1451569" cy="149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Graph</a:t>
            </a:r>
            <a:endParaRPr lang="en-US" dirty="0"/>
          </a:p>
        </p:txBody>
      </p:sp>
      <p:sp>
        <p:nvSpPr>
          <p:cNvPr id="25" name="Picture Placeholder 25"/>
          <p:cNvSpPr>
            <a:spLocks noGrp="1"/>
          </p:cNvSpPr>
          <p:nvPr>
            <p:ph type="pic" sz="quarter" idx="25" hasCustomPrompt="1"/>
          </p:nvPr>
        </p:nvSpPr>
        <p:spPr>
          <a:xfrm>
            <a:off x="5449002" y="2783008"/>
            <a:ext cx="1451569" cy="149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Graph</a:t>
            </a:r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6" hasCustomPrompt="1"/>
          </p:nvPr>
        </p:nvSpPr>
        <p:spPr>
          <a:xfrm>
            <a:off x="1791402" y="2783008"/>
            <a:ext cx="1451569" cy="149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12456" y="420131"/>
            <a:ext cx="2816881" cy="5176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12456" y="5269458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70333" y="4713116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Year 1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2496" y="5269458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40373" y="4728254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Year 2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452534" y="5269458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210413" y="4713116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Year 3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9168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Slide 2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63116" y="-1770887"/>
            <a:ext cx="5065777" cy="12191997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12455" y="256413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059680" y="1213433"/>
            <a:ext cx="2267712" cy="0"/>
          </a:xfrm>
          <a:prstGeom prst="line">
            <a:avLst/>
          </a:prstGeom>
          <a:ln w="730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12456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70333" y="3632681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870333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469" y="2970212"/>
            <a:ext cx="38862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2496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40373" y="3632681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540373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509" y="2970212"/>
            <a:ext cx="38862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452534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210413" y="3632681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9210413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6549" y="2970212"/>
            <a:ext cx="38862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874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63116" y="-1770887"/>
            <a:ext cx="5065777" cy="12191997"/>
          </a:xfrm>
          <a:prstGeom prst="rect">
            <a:avLst/>
          </a:prstGeom>
        </p:spPr>
      </p:pic>
      <p:sp>
        <p:nvSpPr>
          <p:cNvPr id="28" name="Picture Placeholder 25"/>
          <p:cNvSpPr>
            <a:spLocks noGrp="1"/>
          </p:cNvSpPr>
          <p:nvPr>
            <p:ph type="pic" sz="quarter" idx="24" hasCustomPrompt="1"/>
          </p:nvPr>
        </p:nvSpPr>
        <p:spPr>
          <a:xfrm>
            <a:off x="9648135" y="2969685"/>
            <a:ext cx="424756" cy="459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9" name="Picture Placeholder 25"/>
          <p:cNvSpPr>
            <a:spLocks noGrp="1"/>
          </p:cNvSpPr>
          <p:nvPr>
            <p:ph type="pic" sz="quarter" idx="25" hasCustomPrompt="1"/>
          </p:nvPr>
        </p:nvSpPr>
        <p:spPr>
          <a:xfrm>
            <a:off x="5972863" y="2969685"/>
            <a:ext cx="424756" cy="459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0" name="Picture Placeholder 25"/>
          <p:cNvSpPr>
            <a:spLocks noGrp="1"/>
          </p:cNvSpPr>
          <p:nvPr>
            <p:ph type="pic" sz="quarter" idx="26" hasCustomPrompt="1"/>
          </p:nvPr>
        </p:nvSpPr>
        <p:spPr>
          <a:xfrm>
            <a:off x="2315258" y="2969685"/>
            <a:ext cx="424756" cy="459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12455" y="256413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059680" y="1213433"/>
            <a:ext cx="2267712" cy="0"/>
          </a:xfrm>
          <a:prstGeom prst="line">
            <a:avLst/>
          </a:prstGeom>
          <a:ln w="730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12456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70333" y="3632681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870333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2496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40373" y="3632681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540373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452534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210413" y="3632681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9210413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430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o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699" y="954159"/>
            <a:ext cx="3254575" cy="5931367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8" y="2458999"/>
            <a:ext cx="6098147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8337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o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423" y="1380509"/>
            <a:ext cx="2729383" cy="544924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8" y="2458999"/>
            <a:ext cx="6098147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42829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o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99443" y="1663303"/>
            <a:ext cx="2597427" cy="518891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8" y="2458999"/>
            <a:ext cx="6098147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9329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o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843" y="563290"/>
            <a:ext cx="2291543" cy="629080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7" y="2458999"/>
            <a:ext cx="6144083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5684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o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0210" y="1201328"/>
            <a:ext cx="1943653" cy="5654117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9" y="2458999"/>
            <a:ext cx="6098149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05331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ir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773" y="1519653"/>
            <a:ext cx="2668107" cy="5338312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8" y="2458999"/>
            <a:ext cx="6098147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7953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ir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3721" y="1342886"/>
            <a:ext cx="2774123" cy="5509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8" y="2458999"/>
            <a:ext cx="6098147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3693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/>
          </p:cNvSpPr>
          <p:nvPr/>
        </p:nvSpPr>
        <p:spPr bwMode="auto">
          <a:xfrm>
            <a:off x="609604" y="1665289"/>
            <a:ext cx="1172421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639"/>
              </a:lnSpc>
              <a:defRPr/>
            </a:pPr>
            <a:endParaRPr lang="en-US" altLang="en-US" sz="3400" smtClean="0">
              <a:solidFill>
                <a:srgbClr val="FFFFFF"/>
              </a:solidFill>
              <a:latin typeface="Arial Black" charset="0"/>
              <a:sym typeface="Arial Black" charset="0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711200" y="2209803"/>
            <a:ext cx="11785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0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1"/>
            <a:ext cx="12189148" cy="68689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18818" y="1443775"/>
            <a:ext cx="10283687" cy="2715704"/>
          </a:xfrm>
          <a:prstGeom prst="rect">
            <a:avLst/>
          </a:prstGeom>
        </p:spPr>
        <p:txBody>
          <a:bodyPr vert="horz"/>
          <a:lstStyle>
            <a:lvl1pPr marL="0" marR="0" indent="0" algn="ctr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4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marL="0" marR="0" lvl="0" indent="0" algn="ctr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/>
              <a:t>(No Photo)</a:t>
            </a:r>
          </a:p>
          <a:p>
            <a:pPr lvl="0"/>
            <a:r>
              <a:rPr lang="en-US" dirty="0" smtClean="0"/>
              <a:t>PRESENTATION TITLE GOES HERE</a:t>
            </a:r>
          </a:p>
        </p:txBody>
      </p:sp>
      <p:sp>
        <p:nvSpPr>
          <p:cNvPr id="12" name="TextBox 3"/>
          <p:cNvSpPr txBox="1">
            <a:spLocks noChangeArrowheads="1"/>
          </p:cNvSpPr>
          <p:nvPr userDrawn="1"/>
        </p:nvSpPr>
        <p:spPr bwMode="auto">
          <a:xfrm>
            <a:off x="3311081" y="6460874"/>
            <a:ext cx="5471320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bg1"/>
                </a:solidFill>
                <a:sym typeface="Gill Sans" charset="0"/>
              </a:rPr>
              <a:t>©2017 Youth Villages, Inc. All rights reserved.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813" y="5322293"/>
            <a:ext cx="3193288" cy="9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ir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93043" y="1000613"/>
            <a:ext cx="3798956" cy="585216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8" y="2458999"/>
            <a:ext cx="6098147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99123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ir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35547" y="1166190"/>
            <a:ext cx="1925983" cy="569033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18" y="2458999"/>
            <a:ext cx="6098147" cy="3654672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</a:t>
            </a:r>
            <a:r>
              <a:rPr lang="en-US" dirty="0" err="1" smtClean="0"/>
              <a:t>vix</a:t>
            </a:r>
            <a:r>
              <a:rPr lang="en-US" dirty="0" smtClean="0"/>
              <a:t> in, </a:t>
            </a:r>
            <a:r>
              <a:rPr lang="en-US" dirty="0" err="1" smtClean="0"/>
              <a:t>ancillae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iracundia</a:t>
            </a:r>
            <a:r>
              <a:rPr lang="en-US" dirty="0" smtClean="0"/>
              <a:t> </a:t>
            </a:r>
            <a:r>
              <a:rPr lang="en-US" dirty="0" err="1" smtClean="0"/>
              <a:t>eam</a:t>
            </a:r>
            <a:r>
              <a:rPr lang="en-US" dirty="0" smtClean="0"/>
              <a:t> no.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iudicabit</a:t>
            </a:r>
            <a:r>
              <a:rPr lang="en-US" dirty="0" smtClean="0"/>
              <a:t> </a:t>
            </a:r>
            <a:r>
              <a:rPr lang="en-US" dirty="0" err="1" smtClean="0"/>
              <a:t>erroribus</a:t>
            </a:r>
            <a:r>
              <a:rPr lang="en-US" dirty="0" smtClean="0"/>
              <a:t>, no qui </a:t>
            </a:r>
            <a:r>
              <a:rPr lang="en-US" dirty="0" err="1" smtClean="0"/>
              <a:t>denique</a:t>
            </a:r>
            <a:r>
              <a:rPr lang="en-US" dirty="0" smtClean="0"/>
              <a:t> </a:t>
            </a:r>
            <a:r>
              <a:rPr lang="en-US" dirty="0" err="1" smtClean="0"/>
              <a:t>appetere</a:t>
            </a:r>
            <a:r>
              <a:rPr lang="en-US" dirty="0" smtClean="0"/>
              <a:t>, </a:t>
            </a:r>
            <a:r>
              <a:rPr lang="en-US" dirty="0" err="1" smtClean="0"/>
              <a:t>ea</a:t>
            </a:r>
            <a:r>
              <a:rPr lang="en-US" dirty="0" smtClean="0"/>
              <a:t> prima </a:t>
            </a:r>
            <a:r>
              <a:rPr lang="en-US" dirty="0" err="1" smtClean="0"/>
              <a:t>adipisci</a:t>
            </a:r>
            <a:r>
              <a:rPr lang="en-US" dirty="0" smtClean="0"/>
              <a:t> </a:t>
            </a:r>
            <a:r>
              <a:rPr lang="en-US" dirty="0" err="1" smtClean="0"/>
              <a:t>voluptatum</a:t>
            </a:r>
            <a:r>
              <a:rPr lang="en-US" dirty="0" smtClean="0"/>
              <a:t> mea. Vim ad </a:t>
            </a:r>
            <a:r>
              <a:rPr lang="en-US" dirty="0" err="1" smtClean="0"/>
              <a:t>accommodare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, </a:t>
            </a:r>
            <a:r>
              <a:rPr lang="en-US" dirty="0" err="1" smtClean="0"/>
              <a:t>veniam</a:t>
            </a:r>
            <a:r>
              <a:rPr lang="en-US" dirty="0" smtClean="0"/>
              <a:t> </a:t>
            </a:r>
            <a:r>
              <a:rPr lang="en-US" dirty="0" err="1" smtClean="0"/>
              <a:t>decore</a:t>
            </a:r>
            <a:r>
              <a:rPr lang="en-US" dirty="0" smtClean="0"/>
              <a:t> ne </a:t>
            </a:r>
            <a:r>
              <a:rPr lang="en-US" dirty="0" err="1" smtClean="0"/>
              <a:t>nec.Duo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oratio</a:t>
            </a:r>
            <a:r>
              <a:rPr lang="en-US" dirty="0" smtClean="0"/>
              <a:t> </a:t>
            </a:r>
            <a:r>
              <a:rPr lang="en-US" dirty="0" err="1" smtClean="0"/>
              <a:t>possim</a:t>
            </a:r>
            <a:r>
              <a:rPr lang="en-US" dirty="0" smtClean="0"/>
              <a:t> </a:t>
            </a:r>
            <a:r>
              <a:rPr lang="en-US" dirty="0" err="1" smtClean="0"/>
              <a:t>moderatius</a:t>
            </a:r>
            <a:r>
              <a:rPr lang="en-US" dirty="0" smtClean="0"/>
              <a:t>. </a:t>
            </a:r>
            <a:r>
              <a:rPr lang="en-US" dirty="0" err="1" smtClean="0"/>
              <a:t>Inermis</a:t>
            </a:r>
            <a:r>
              <a:rPr lang="en-US" dirty="0" smtClean="0"/>
              <a:t> </a:t>
            </a:r>
            <a:r>
              <a:rPr lang="en-US" dirty="0" err="1" smtClean="0"/>
              <a:t>propriae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an </a:t>
            </a:r>
            <a:r>
              <a:rPr lang="en-US" dirty="0" err="1" smtClean="0"/>
              <a:t>nec</a:t>
            </a:r>
            <a:r>
              <a:rPr lang="en-US" dirty="0" smtClean="0"/>
              <a:t>, cum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efficiantur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. In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epicurei</a:t>
            </a:r>
            <a:endParaRPr lang="en-US" dirty="0" smtClean="0"/>
          </a:p>
          <a:p>
            <a:pPr lvl="0"/>
            <a:endParaRPr lang="en-US" dirty="0" smtClean="0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usu</a:t>
            </a:r>
            <a:r>
              <a:rPr lang="en-US" dirty="0" smtClean="0"/>
              <a:t> </a:t>
            </a:r>
            <a:r>
              <a:rPr lang="en-US" dirty="0" err="1" smtClean="0"/>
              <a:t>pericula</a:t>
            </a:r>
            <a:r>
              <a:rPr lang="en-US" dirty="0" smtClean="0"/>
              <a:t> </a:t>
            </a:r>
            <a:r>
              <a:rPr lang="en-US" dirty="0" err="1" smtClean="0"/>
              <a:t>adolescens</a:t>
            </a:r>
            <a:r>
              <a:rPr lang="en-US" dirty="0" smtClean="0"/>
              <a:t> et, duo at </a:t>
            </a:r>
            <a:r>
              <a:rPr lang="en-US" dirty="0" err="1" smtClean="0"/>
              <a:t>elitr</a:t>
            </a:r>
            <a:r>
              <a:rPr lang="en-US" dirty="0" smtClean="0"/>
              <a:t> </a:t>
            </a:r>
            <a:r>
              <a:rPr lang="en-US" dirty="0" err="1" smtClean="0"/>
              <a:t>populo</a:t>
            </a:r>
            <a:r>
              <a:rPr lang="en-US" dirty="0" smtClean="0"/>
              <a:t> </a:t>
            </a:r>
            <a:r>
              <a:rPr lang="en-US" dirty="0" err="1" smtClean="0"/>
              <a:t>scripserit</a:t>
            </a:r>
            <a:r>
              <a:rPr lang="en-US" dirty="0" smtClean="0"/>
              <a:t>. Vim in </a:t>
            </a:r>
            <a:r>
              <a:rPr lang="en-US" dirty="0" err="1" smtClean="0"/>
              <a:t>fastidii</a:t>
            </a:r>
            <a:r>
              <a:rPr lang="en-US" dirty="0" smtClean="0"/>
              <a:t> </a:t>
            </a:r>
            <a:r>
              <a:rPr lang="en-US" dirty="0" err="1" smtClean="0"/>
              <a:t>sadipscing</a:t>
            </a:r>
            <a:r>
              <a:rPr lang="en-US" dirty="0" smtClean="0"/>
              <a:t>.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86252" y="1705231"/>
            <a:ext cx="2372497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825322"/>
            <a:ext cx="2841711" cy="68134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60183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hoto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50205" y="1285620"/>
            <a:ext cx="6292672" cy="4234248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220865" y="787756"/>
            <a:ext cx="2891367" cy="68134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561936" y="1469097"/>
            <a:ext cx="2267712" cy="0"/>
          </a:xfrm>
          <a:prstGeom prst="line">
            <a:avLst/>
          </a:prstGeom>
          <a:ln w="730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7488" y="2970213"/>
            <a:ext cx="518584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258105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016100" y="3613446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16100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2237" y="2956808"/>
            <a:ext cx="38862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23" y="262321"/>
            <a:ext cx="6783288" cy="4600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93" y="5088835"/>
            <a:ext cx="6756768" cy="144391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7603171" y="6272904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7595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402167" y="256118"/>
            <a:ext cx="6762751" cy="62766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50205" y="1285620"/>
            <a:ext cx="6292672" cy="4234248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220865" y="787756"/>
            <a:ext cx="2891367" cy="68134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561936" y="1469097"/>
            <a:ext cx="2267712" cy="0"/>
          </a:xfrm>
          <a:prstGeom prst="line">
            <a:avLst/>
          </a:prstGeom>
          <a:ln w="730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7488" y="2970213"/>
            <a:ext cx="518584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258105" y="4338003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016100" y="3613446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16100" y="413432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7603171" y="6272904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4" hasCustomPrompt="1"/>
          </p:nvPr>
        </p:nvSpPr>
        <p:spPr>
          <a:xfrm>
            <a:off x="9400762" y="2969685"/>
            <a:ext cx="424756" cy="459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3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36936" y="-1897063"/>
            <a:ext cx="5318131" cy="1219199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059680" y="929228"/>
            <a:ext cx="2267712" cy="0"/>
          </a:xfrm>
          <a:prstGeom prst="line">
            <a:avLst/>
          </a:prstGeom>
          <a:ln w="730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953411" y="2145607"/>
            <a:ext cx="1058731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12455" y="235122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Summary Slide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121290" y="1085466"/>
            <a:ext cx="10082655" cy="52894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67" b="1" baseline="0">
                <a:solidFill>
                  <a:schemeClr val="tx1">
                    <a:lumMod val="50000"/>
                    <a:lumOff val="50000"/>
                  </a:schemeClr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Subtext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12456" y="1641808"/>
            <a:ext cx="10091489" cy="42701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67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In conclusion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054674" y="2339132"/>
            <a:ext cx="10140436" cy="1908045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marL="457189" marR="0" lvl="0" indent="-457189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lang="en-US" dirty="0" smtClean="0"/>
              <a:t>Placeholder copy here</a:t>
            </a:r>
          </a:p>
          <a:p>
            <a:pPr marL="457189" marR="0" lvl="0" indent="-457189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lang="en-US" dirty="0" smtClean="0"/>
              <a:t>Placeholder copy here</a:t>
            </a:r>
          </a:p>
          <a:p>
            <a:pPr marL="457189" marR="0" lvl="0" indent="-457189" algn="l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lang="en-US" dirty="0" smtClean="0"/>
              <a:t>Placeholder copy here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59446" y="4382053"/>
            <a:ext cx="10082655" cy="109551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67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Next Steps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054673" y="5874294"/>
            <a:ext cx="10082655" cy="36280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67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72492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e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28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74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5B03F-9AD0-7D46-A658-FFE2D6782763}" type="datetimeFigureOut">
              <a:rPr lang="en-US" smtClean="0"/>
              <a:pPr/>
              <a:t>2/21/2019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0520-D82A-7140-98D5-8B13C50B2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12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tist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1238252" y="1200151"/>
            <a:ext cx="2266949" cy="0"/>
          </a:xfrm>
          <a:prstGeom prst="line">
            <a:avLst/>
          </a:prstGeom>
          <a:noFill/>
          <a:ln w="73025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973486" y="6485467"/>
            <a:ext cx="4218516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112456" y="420131"/>
            <a:ext cx="6276957" cy="5176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78" indent="0">
              <a:buNone/>
              <a:defRPr sz="4000" b="1"/>
            </a:lvl2pPr>
            <a:lvl3pPr marL="914354" indent="0">
              <a:buNone/>
              <a:defRPr sz="4000" b="1"/>
            </a:lvl3pPr>
            <a:lvl4pPr marL="1371532" indent="0">
              <a:buNone/>
              <a:defRPr sz="4000" b="1"/>
            </a:lvl4pPr>
            <a:lvl5pPr marL="1828709" indent="0">
              <a:buNone/>
              <a:defRPr sz="40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69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711" y="382395"/>
            <a:ext cx="5264235" cy="6096000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609604" y="1665289"/>
            <a:ext cx="1172421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639"/>
              </a:lnSpc>
              <a:defRPr/>
            </a:pPr>
            <a:endParaRPr lang="en-US" altLang="en-US" sz="3400" smtClean="0">
              <a:solidFill>
                <a:srgbClr val="FFFFFF"/>
              </a:solidFill>
              <a:latin typeface="Arial Black" charset="0"/>
              <a:sym typeface="Arial Black" charset="0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711200" y="2209803"/>
            <a:ext cx="11785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0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" y="1"/>
            <a:ext cx="6468859" cy="68689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4099" y="1443775"/>
            <a:ext cx="4211431" cy="2715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PRESENTATION TITLE GOES HERE</a:t>
            </a:r>
          </a:p>
        </p:txBody>
      </p:sp>
      <p:sp>
        <p:nvSpPr>
          <p:cNvPr id="12" name="TextBox 3"/>
          <p:cNvSpPr txBox="1">
            <a:spLocks noChangeArrowheads="1"/>
          </p:cNvSpPr>
          <p:nvPr userDrawn="1"/>
        </p:nvSpPr>
        <p:spPr bwMode="auto">
          <a:xfrm>
            <a:off x="501621" y="6460874"/>
            <a:ext cx="5471320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bg1"/>
                </a:solidFill>
                <a:sym typeface="Gill Sans" charset="0"/>
              </a:rPr>
              <a:t>©2017 Youth Villages, Inc. All rights reserved.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53" y="5322293"/>
            <a:ext cx="3193288" cy="9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9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77021" y="-5577015"/>
            <a:ext cx="1037967" cy="1219199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05020" y="1882815"/>
            <a:ext cx="9489984" cy="36113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copy here.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247138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3464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3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36936" y="-1897063"/>
            <a:ext cx="5318131" cy="1219199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059680" y="929228"/>
            <a:ext cx="2267712" cy="0"/>
          </a:xfrm>
          <a:prstGeom prst="line">
            <a:avLst/>
          </a:prstGeom>
          <a:ln w="730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12455" y="235122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121290" y="1085466"/>
            <a:ext cx="10082655" cy="52894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67" b="1" baseline="0">
                <a:solidFill>
                  <a:schemeClr val="tx1">
                    <a:lumMod val="50000"/>
                    <a:lumOff val="50000"/>
                  </a:schemeClr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Subtext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12456" y="2068819"/>
            <a:ext cx="10091489" cy="40426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67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Place your copy here</a:t>
            </a:r>
          </a:p>
        </p:txBody>
      </p:sp>
    </p:spTree>
    <p:extLst>
      <p:ext uri="{BB962C8B-B14F-4D97-AF65-F5344CB8AC3E}">
        <p14:creationId xmlns:p14="http://schemas.microsoft.com/office/powerpoint/2010/main" val="170877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77021" y="-5577015"/>
            <a:ext cx="1037967" cy="1219199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6135" y="2483709"/>
            <a:ext cx="3986656" cy="14003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36136" y="1659926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236136" y="231071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975161" y="2483709"/>
            <a:ext cx="3986656" cy="14003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75161" y="1659926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02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975161" y="231071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36135" y="4726159"/>
            <a:ext cx="3986656" cy="14003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236136" y="3902377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03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236136" y="4553164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975161" y="4726159"/>
            <a:ext cx="3986656" cy="14003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975161" y="3902377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04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975161" y="4553164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236137" y="247138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0769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77021" y="-5577015"/>
            <a:ext cx="1037967" cy="1219199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229689" y="2483709"/>
            <a:ext cx="7265315" cy="55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29692" y="1659926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229692" y="2310713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29689" y="4036001"/>
            <a:ext cx="7265315" cy="5730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29689" y="3212215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229689" y="3863001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229688" y="5605850"/>
            <a:ext cx="7265315" cy="6872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229689" y="4782065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3229689" y="5432852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247138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24" y="1932462"/>
            <a:ext cx="853440" cy="931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134" y="3625790"/>
            <a:ext cx="972820" cy="8204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93967" y="5053180"/>
            <a:ext cx="1089152" cy="89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graph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icture Placeholder 25"/>
          <p:cNvSpPr>
            <a:spLocks noGrp="1"/>
          </p:cNvSpPr>
          <p:nvPr>
            <p:ph type="pic" sz="quarter" idx="24" hasCustomPrompt="1"/>
          </p:nvPr>
        </p:nvSpPr>
        <p:spPr>
          <a:xfrm>
            <a:off x="1212758" y="1644938"/>
            <a:ext cx="1451569" cy="149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5" hasCustomPrompt="1"/>
          </p:nvPr>
        </p:nvSpPr>
        <p:spPr>
          <a:xfrm>
            <a:off x="1212757" y="3202409"/>
            <a:ext cx="1451569" cy="149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26" hasCustomPrompt="1"/>
          </p:nvPr>
        </p:nvSpPr>
        <p:spPr>
          <a:xfrm>
            <a:off x="1212757" y="4785052"/>
            <a:ext cx="1451569" cy="149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" name="TextBox 3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77021" y="-5577015"/>
            <a:ext cx="1037967" cy="1219199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229689" y="2483709"/>
            <a:ext cx="7265315" cy="55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29692" y="1659926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229692" y="2483951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29689" y="4036001"/>
            <a:ext cx="7265315" cy="5730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29689" y="3212215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229689" y="4036239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229688" y="5605850"/>
            <a:ext cx="7265315" cy="6872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229689" y="4782065"/>
            <a:ext cx="1300891" cy="564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3229689" y="5606090"/>
            <a:ext cx="1300891" cy="0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5021" y="247138"/>
            <a:ext cx="10082655" cy="6813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0396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Slid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/>
          <p:cNvGraphicFramePr/>
          <p:nvPr userDrawn="1">
            <p:extLst>
              <p:ext uri="{D42A27DB-BD31-4B8C-83A1-F6EECF244321}">
                <p14:modId xmlns:p14="http://schemas.microsoft.com/office/powerpoint/2010/main" val="1262417668"/>
              </p:ext>
            </p:extLst>
          </p:nvPr>
        </p:nvGraphicFramePr>
        <p:xfrm>
          <a:off x="8416710" y="2515565"/>
          <a:ext cx="2891037" cy="2026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 userDrawn="1"/>
        </p:nvSpPr>
        <p:spPr>
          <a:xfrm>
            <a:off x="9253466" y="3220944"/>
            <a:ext cx="125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95%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6" name="Chart 25"/>
          <p:cNvGraphicFramePr/>
          <p:nvPr userDrawn="1">
            <p:extLst>
              <p:ext uri="{D42A27DB-BD31-4B8C-83A1-F6EECF244321}">
                <p14:modId xmlns:p14="http://schemas.microsoft.com/office/powerpoint/2010/main" val="1010027346"/>
              </p:ext>
            </p:extLst>
          </p:nvPr>
        </p:nvGraphicFramePr>
        <p:xfrm>
          <a:off x="4708339" y="2504687"/>
          <a:ext cx="2891037" cy="2026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 userDrawn="1"/>
        </p:nvSpPr>
        <p:spPr>
          <a:xfrm>
            <a:off x="5545096" y="3210065"/>
            <a:ext cx="125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70%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658134145"/>
              </p:ext>
            </p:extLst>
          </p:nvPr>
        </p:nvGraphicFramePr>
        <p:xfrm>
          <a:off x="925974" y="2515565"/>
          <a:ext cx="2891037" cy="2026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 userDrawn="1"/>
        </p:nvSpPr>
        <p:spPr>
          <a:xfrm>
            <a:off x="1982290" y="3220945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5%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12456" y="420131"/>
            <a:ext cx="2816881" cy="5176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000" b="1" baseline="0">
                <a:solidFill>
                  <a:schemeClr val="accent2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dirty="0" smtClean="0"/>
              <a:t>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37323" y="1201076"/>
            <a:ext cx="2267712" cy="0"/>
          </a:xfrm>
          <a:prstGeom prst="line">
            <a:avLst/>
          </a:prstGeom>
          <a:ln w="730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12456" y="5269458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70333" y="4713116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Year 1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4358159" y="2335427"/>
            <a:ext cx="0" cy="3064476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2496" y="5269458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40373" y="4728254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Year 2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452534" y="5269458"/>
            <a:ext cx="2816881" cy="95147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Add your point of copy here. Add your point of copy here.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210413" y="4713116"/>
            <a:ext cx="1300891" cy="41514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Year 3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V="1">
            <a:off x="8015759" y="2335427"/>
            <a:ext cx="0" cy="3064476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 userDrawn="1"/>
        </p:nvSpPr>
        <p:spPr>
          <a:xfrm>
            <a:off x="7966334" y="2126738"/>
            <a:ext cx="98855" cy="74141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4" name="Oval 43"/>
          <p:cNvSpPr/>
          <p:nvPr userDrawn="1"/>
        </p:nvSpPr>
        <p:spPr>
          <a:xfrm>
            <a:off x="4320007" y="2143672"/>
            <a:ext cx="98855" cy="74141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5" name="Oval 44"/>
          <p:cNvSpPr/>
          <p:nvPr userDrawn="1"/>
        </p:nvSpPr>
        <p:spPr>
          <a:xfrm>
            <a:off x="7966335" y="5521882"/>
            <a:ext cx="98855" cy="74141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6" name="Oval 45"/>
          <p:cNvSpPr/>
          <p:nvPr userDrawn="1"/>
        </p:nvSpPr>
        <p:spPr>
          <a:xfrm>
            <a:off x="4320007" y="5538816"/>
            <a:ext cx="98855" cy="74141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7974228" y="6484938"/>
            <a:ext cx="4217773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117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6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3" r:id="rId3"/>
    <p:sldLayoutId id="2147483686" r:id="rId4"/>
    <p:sldLayoutId id="2147483687" r:id="rId5"/>
    <p:sldLayoutId id="2147483664" r:id="rId6"/>
    <p:sldLayoutId id="2147483667" r:id="rId7"/>
    <p:sldLayoutId id="2147483683" r:id="rId8"/>
    <p:sldLayoutId id="2147483682" r:id="rId9"/>
    <p:sldLayoutId id="2147483669" r:id="rId10"/>
    <p:sldLayoutId id="2147483665" r:id="rId11"/>
    <p:sldLayoutId id="2147483681" r:id="rId12"/>
    <p:sldLayoutId id="2147483679" r:id="rId13"/>
    <p:sldLayoutId id="2147483673" r:id="rId14"/>
    <p:sldLayoutId id="2147483675" r:id="rId15"/>
    <p:sldLayoutId id="2147483672" r:id="rId16"/>
    <p:sldLayoutId id="2147483677" r:id="rId17"/>
    <p:sldLayoutId id="2147483671" r:id="rId18"/>
    <p:sldLayoutId id="2147483674" r:id="rId19"/>
    <p:sldLayoutId id="2147483670" r:id="rId20"/>
    <p:sldLayoutId id="2147483676" r:id="rId21"/>
    <p:sldLayoutId id="2147483680" r:id="rId22"/>
    <p:sldLayoutId id="2147483668" r:id="rId23"/>
    <p:sldLayoutId id="2147483678" r:id="rId24"/>
    <p:sldLayoutId id="2147483688" r:id="rId25"/>
    <p:sldLayoutId id="2147483689" r:id="rId26"/>
    <p:sldLayoutId id="2147483690" r:id="rId27"/>
  </p:sldLayoutIdLst>
  <p:timing>
    <p:tnLst>
      <p:par>
        <p:cTn id="1" dur="indefinite" restart="never" nodeType="tmRoot"/>
      </p:par>
    </p:tnLst>
  </p:timing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r="29344"/>
          <a:stretch/>
        </p:blipFill>
        <p:spPr/>
      </p:pic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1512" y="3822427"/>
            <a:ext cx="5452532" cy="12575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chemeClr val="bg1"/>
                </a:solidFill>
                <a:ea typeface="Arial"/>
                <a:cs typeface="Arial"/>
              </a:defRPr>
            </a:lvl1pPr>
            <a:lvl2pPr marL="457189" indent="0">
              <a:buNone/>
              <a:defRPr sz="4000" b="1"/>
            </a:lvl2pPr>
            <a:lvl3pPr marL="914377" indent="0">
              <a:buNone/>
              <a:defRPr sz="4000" b="1"/>
            </a:lvl3pPr>
            <a:lvl4pPr marL="1371566" indent="0">
              <a:buNone/>
              <a:defRPr sz="4000" b="1"/>
            </a:lvl4pPr>
            <a:lvl5pPr marL="1828754" indent="0">
              <a:buNone/>
              <a:defRPr sz="4000" b="1"/>
            </a:lvl5pPr>
          </a:lstStyle>
          <a:p>
            <a:pPr lvl="0"/>
            <a:r>
              <a:rPr lang="en-US" sz="2200" dirty="0" smtClean="0">
                <a:solidFill>
                  <a:srgbClr val="C00000"/>
                </a:solidFill>
              </a:rPr>
              <a:t>Preventing Homelessness for Youth Exiting Care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0090" y="5395212"/>
            <a:ext cx="4774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Solutions to Individual Adult Homelessness: A National Conference</a:t>
            </a:r>
          </a:p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February 21, 2018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05" y="1370254"/>
            <a:ext cx="4575667" cy="211318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01621" y="6460874"/>
            <a:ext cx="5471320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35" tIns="45719" rIns="91435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sym typeface="Gill Sans" charset="0"/>
              </a:rPr>
              <a:t>©2017 Youth Villages,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715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0" y="2785533"/>
            <a:ext cx="12192000" cy="148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21" tIns="42861" rIns="85721" bIns="4286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733" b="1" dirty="0">
                <a:solidFill>
                  <a:srgbClr val="000000"/>
                </a:solidFill>
                <a:ea typeface="Arial"/>
                <a:cs typeface="Arial"/>
                <a:sym typeface="Gill Sans" charset="0"/>
              </a:rPr>
              <a:t>          Kate Cantrell		</a:t>
            </a:r>
          </a:p>
          <a:p>
            <a:pPr algn="ctr" eaLnBrk="1" hangingPunct="1"/>
            <a:r>
              <a:rPr lang="en-US" sz="2667" dirty="0">
                <a:solidFill>
                  <a:srgbClr val="000000"/>
                </a:solidFill>
                <a:ea typeface="Arial"/>
                <a:cs typeface="Arial"/>
                <a:sym typeface="Gill Sans" charset="0"/>
              </a:rPr>
              <a:t>Regional Network Director, Strategic Partnerships</a:t>
            </a:r>
          </a:p>
          <a:p>
            <a:pPr algn="ctr" eaLnBrk="1" hangingPunct="1"/>
            <a:r>
              <a:rPr lang="en-US" sz="2667" dirty="0" err="1" smtClean="0">
                <a:ea typeface="Arial"/>
                <a:cs typeface="Arial"/>
                <a:sym typeface="Gill Sans" charset="0"/>
              </a:rPr>
              <a:t>kate.cantrell@youthvillages.org</a:t>
            </a:r>
            <a:endParaRPr lang="en-US" sz="2667" dirty="0">
              <a:ea typeface="Arial"/>
              <a:cs typeface="Arial"/>
              <a:sym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04" y="896579"/>
            <a:ext cx="4555744" cy="1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005020" y="825322"/>
            <a:ext cx="3933512" cy="681345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YVLifeSet History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1009" y="2341395"/>
            <a:ext cx="66469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we have served over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13,000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adults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we serve over 1,100 young adults in the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YVLifeSet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service delivery by Youth Villages in some states and through external implementing provider organizations in others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Rigorous evaluation conducted on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YVLifeSet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MDRC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70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262758" y="1583968"/>
            <a:ext cx="1994733" cy="4012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133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Earnings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262758" y="3942531"/>
            <a:ext cx="1994733" cy="4262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  <a:defRPr/>
            </a:pPr>
            <a:r>
              <a:rPr lang="en-US" altLang="en-US" sz="2133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Employment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34" y="4475953"/>
            <a:ext cx="1039812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31" y="2180436"/>
            <a:ext cx="1096963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77821" y="3929972"/>
            <a:ext cx="351588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133" b="1" dirty="0">
                <a:cs typeface="Arial" panose="020B0604020202020204" pitchFamily="34" charset="0"/>
              </a:rPr>
              <a:t>Violent Relationships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135904" y="3929972"/>
            <a:ext cx="349579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133" b="1" dirty="0">
                <a:cs typeface="Arial" panose="020B0604020202020204" pitchFamily="34" charset="0"/>
              </a:rPr>
              <a:t>Mental Health Problems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8127737" y="1558905"/>
            <a:ext cx="301605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133" b="1" dirty="0">
                <a:cs typeface="Arial" panose="020B0604020202020204" pitchFamily="34" charset="0"/>
              </a:rPr>
              <a:t>Economic Hardships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662819" y="1558905"/>
            <a:ext cx="244196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133" b="1" dirty="0">
                <a:cs typeface="Arial" panose="020B0604020202020204" pitchFamily="34" charset="0"/>
              </a:rPr>
              <a:t>Homelessness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601" y="2167736"/>
            <a:ext cx="7270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2" y="2151862"/>
            <a:ext cx="114458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82" y="4544216"/>
            <a:ext cx="7540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38400" y="2324660"/>
            <a:ext cx="1181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cs typeface="Arial" panose="020B0604020202020204" pitchFamily="34" charset="0"/>
              </a:rPr>
              <a:t>17</a:t>
            </a:r>
            <a:r>
              <a:rPr lang="en-US" altLang="en-US" sz="2400" b="1" dirty="0">
                <a:cs typeface="Arial" panose="020B0604020202020204" pitchFamily="34" charset="0"/>
              </a:rPr>
              <a:t>% 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922300" y="2324660"/>
            <a:ext cx="1181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cs typeface="Arial" panose="020B0604020202020204" pitchFamily="34" charset="0"/>
              </a:rPr>
              <a:t>22</a:t>
            </a:r>
            <a:r>
              <a:rPr lang="en-US" altLang="en-US" sz="2400" b="1" dirty="0">
                <a:cs typeface="Arial" panose="020B0604020202020204" pitchFamily="34" charset="0"/>
              </a:rPr>
              <a:t>% 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722558" y="2324660"/>
            <a:ext cx="1181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cs typeface="Arial" panose="020B0604020202020204" pitchFamily="34" charset="0"/>
              </a:rPr>
              <a:t>13</a:t>
            </a:r>
            <a:r>
              <a:rPr lang="en-US" altLang="en-US" sz="2400" b="1" dirty="0">
                <a:cs typeface="Arial" panose="020B0604020202020204" pitchFamily="34" charset="0"/>
              </a:rPr>
              <a:t>% 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5758786" y="4605095"/>
            <a:ext cx="1181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>
                <a:cs typeface="Arial" panose="020B0604020202020204" pitchFamily="34" charset="0"/>
              </a:rPr>
              <a:t>13</a:t>
            </a:r>
            <a:r>
              <a:rPr lang="en-US" altLang="en-US" sz="2400" b="1">
                <a:cs typeface="Arial" panose="020B0604020202020204" pitchFamily="34" charset="0"/>
              </a:rPr>
              <a:t>% 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9640008" y="4605095"/>
            <a:ext cx="1181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>
                <a:cs typeface="Arial" panose="020B0604020202020204" pitchFamily="34" charset="0"/>
              </a:rPr>
              <a:t>30</a:t>
            </a:r>
            <a:r>
              <a:rPr lang="en-US" altLang="en-US" sz="2400" b="1">
                <a:cs typeface="Arial" panose="020B0604020202020204" pitchFamily="34" charset="0"/>
              </a:rPr>
              <a:t>% 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2406664" y="4605095"/>
            <a:ext cx="12290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cs typeface="Arial" panose="020B0604020202020204" pitchFamily="34" charset="0"/>
              </a:rPr>
              <a:t> 7</a:t>
            </a:r>
            <a:r>
              <a:rPr lang="en-US" altLang="en-US" sz="2400" b="1" dirty="0">
                <a:cs typeface="Arial" panose="020B0604020202020204" pitchFamily="34" charset="0"/>
              </a:rPr>
              <a:t>% </a:t>
            </a: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4" y="4585489"/>
            <a:ext cx="8604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p Arrow 20"/>
          <p:cNvSpPr/>
          <p:nvPr/>
        </p:nvSpPr>
        <p:spPr>
          <a:xfrm>
            <a:off x="3319475" y="2423350"/>
            <a:ext cx="247651" cy="541287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3243275" y="4703785"/>
            <a:ext cx="247651" cy="541287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flipV="1">
            <a:off x="6882852" y="2431808"/>
            <a:ext cx="229961" cy="52436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 flipV="1">
            <a:off x="7053401" y="4712243"/>
            <a:ext cx="229961" cy="52436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flipV="1">
            <a:off x="10750104" y="2431808"/>
            <a:ext cx="229961" cy="52436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flipV="1">
            <a:off x="10673904" y="4712243"/>
            <a:ext cx="229961" cy="52436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 smtClean="0"/>
              <a:t>YVLifeSet</a:t>
            </a:r>
            <a:r>
              <a:rPr lang="en-US" dirty="0" smtClean="0"/>
              <a:t> Evaluation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24426"/>
          <a:stretch/>
        </p:blipFill>
        <p:spPr>
          <a:xfrm>
            <a:off x="341743" y="259307"/>
            <a:ext cx="6918866" cy="62835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8309356" y="453220"/>
            <a:ext cx="2734466" cy="681345"/>
          </a:xfrm>
        </p:spPr>
        <p:txBody>
          <a:bodyPr/>
          <a:lstStyle/>
          <a:p>
            <a:r>
              <a:rPr lang="en-US" sz="2800" dirty="0"/>
              <a:t>Program </a:t>
            </a:r>
            <a:r>
              <a:rPr lang="en-US" sz="2800" dirty="0" smtClean="0"/>
              <a:t>Overview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069424" y="2019567"/>
            <a:ext cx="3214330" cy="951471"/>
          </a:xfrm>
        </p:spPr>
        <p:txBody>
          <a:bodyPr/>
          <a:lstStyle/>
          <a:p>
            <a:r>
              <a:rPr lang="en-US" dirty="0"/>
              <a:t>Intensive services </a:t>
            </a:r>
            <a:endParaRPr lang="en-US" dirty="0" smtClean="0"/>
          </a:p>
          <a:p>
            <a:r>
              <a:rPr lang="en-US" dirty="0" smtClean="0"/>
              <a:t>for Transition-Age Youth; many in Extended Foster Care or Alumni of Care</a:t>
            </a:r>
            <a:endParaRPr lang="en-US" dirty="0"/>
          </a:p>
          <a:p>
            <a:endParaRPr lang="en-US" dirty="0"/>
          </a:p>
          <a:p>
            <a:r>
              <a:rPr lang="en-US" dirty="0"/>
              <a:t>Participants are 17-22 years </a:t>
            </a:r>
            <a:r>
              <a:rPr lang="en-US" dirty="0" smtClean="0"/>
              <a:t>old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Systemic, community-based </a:t>
            </a:r>
            <a:r>
              <a:rPr lang="en-US" dirty="0" smtClean="0"/>
              <a:t>approach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005020" y="2054748"/>
            <a:ext cx="4215051" cy="3654672"/>
          </a:xfrm>
        </p:spPr>
        <p:txBody>
          <a:bodyPr/>
          <a:lstStyle/>
          <a:p>
            <a:r>
              <a:rPr lang="en-US" sz="2267" dirty="0"/>
              <a:t>YVLifeSet specialists help young adults with: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Housing</a:t>
            </a:r>
            <a:endParaRPr lang="en-US" dirty="0"/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Employment </a:t>
            </a:r>
            <a:endParaRPr lang="en-US" dirty="0" smtClean="0"/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Education</a:t>
            </a:r>
            <a:endParaRPr lang="en-US" dirty="0"/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Life </a:t>
            </a:r>
            <a:r>
              <a:rPr lang="en-US" dirty="0" smtClean="0"/>
              <a:t>skills </a:t>
            </a:r>
            <a:endParaRPr lang="en-US" dirty="0"/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Physical and </a:t>
            </a:r>
            <a:r>
              <a:rPr lang="en-US" dirty="0" smtClean="0"/>
              <a:t>mental health </a:t>
            </a:r>
            <a:endParaRPr lang="en-US" dirty="0"/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Healthy relationships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005021" y="825322"/>
            <a:ext cx="8726612" cy="681345"/>
          </a:xfrm>
        </p:spPr>
        <p:txBody>
          <a:bodyPr/>
          <a:lstStyle/>
          <a:p>
            <a:r>
              <a:rPr lang="en-US" dirty="0" smtClean="0"/>
              <a:t>Comprehensive Program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 b="26584"/>
          <a:stretch/>
        </p:blipFill>
        <p:spPr>
          <a:xfrm>
            <a:off x="469900" y="336550"/>
            <a:ext cx="6762750" cy="6276975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8220865" y="336550"/>
            <a:ext cx="2891367" cy="786863"/>
          </a:xfrm>
        </p:spPr>
        <p:txBody>
          <a:bodyPr/>
          <a:lstStyle/>
          <a:p>
            <a:r>
              <a:rPr lang="en-US" sz="2800" dirty="0" err="1" smtClean="0"/>
              <a:t>YVLifeSet</a:t>
            </a:r>
            <a:r>
              <a:rPr lang="en-US" sz="2800" dirty="0" smtClean="0"/>
              <a:t> Key Components</a:t>
            </a:r>
            <a:endParaRPr lang="en-US" sz="28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012311" y="2035629"/>
            <a:ext cx="3308474" cy="1023602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caseloads: specialists serve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eight to 10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young adults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Minimum of one session per week: 24/7 on-call to young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Systems Approach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Comprehensive Assessment and Targeted Service Plans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  <a:p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14179" r="32398" b="24161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147509" y="2046513"/>
            <a:ext cx="3158778" cy="1197113"/>
          </a:xfrm>
        </p:spPr>
        <p:txBody>
          <a:bodyPr/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Structured conceptualization process to get at “drivers”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/>
          </a:p>
          <a:p>
            <a:r>
              <a:rPr lang="en-US" sz="1800" dirty="0" smtClean="0"/>
              <a:t>Community </a:t>
            </a:r>
            <a:r>
              <a:rPr lang="en-US" sz="1800" dirty="0"/>
              <a:t>based interventions include </a:t>
            </a:r>
            <a:r>
              <a:rPr lang="en-US" sz="1800" dirty="0" smtClean="0"/>
              <a:t>hands-on skill </a:t>
            </a:r>
            <a:r>
              <a:rPr lang="en-US" sz="1800" dirty="0"/>
              <a:t>building and support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dirty="0" smtClean="0"/>
              <a:t>Emphasis </a:t>
            </a:r>
            <a:r>
              <a:rPr lang="en-US" sz="1800" dirty="0"/>
              <a:t>on long-term sustainability of skills, linkages and supports. </a:t>
            </a:r>
          </a:p>
          <a:p>
            <a:endParaRPr lang="en-US" sz="1800" dirty="0"/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length of service is seven to nine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8220865" y="442068"/>
            <a:ext cx="2891367" cy="681345"/>
          </a:xfrm>
        </p:spPr>
        <p:txBody>
          <a:bodyPr/>
          <a:lstStyle/>
          <a:p>
            <a:r>
              <a:rPr lang="en-US" sz="2800" dirty="0" err="1" smtClean="0"/>
              <a:t>YVLifeSet</a:t>
            </a:r>
            <a:r>
              <a:rPr lang="en-US" sz="2800" dirty="0" smtClean="0"/>
              <a:t> Key Components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34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05019" y="2165487"/>
            <a:ext cx="6098147" cy="3966371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Formalized program model utilizing best practices and EBPs to meet individual needs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structured weekly supervision and consultation process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/>
              <a:t>Annual program model fidelity reviews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Outcome data collection 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6, 12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24-months post exit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005019" y="825322"/>
            <a:ext cx="7322551" cy="681345"/>
          </a:xfrm>
        </p:spPr>
        <p:txBody>
          <a:bodyPr/>
          <a:lstStyle/>
          <a:p>
            <a:r>
              <a:rPr lang="en-US" dirty="0" smtClean="0"/>
              <a:t>Program Structure and Accountability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262758" y="3942531"/>
            <a:ext cx="1994733" cy="4262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  <a:defRPr/>
            </a:pPr>
            <a:endParaRPr lang="en-US" altLang="en-US" sz="2133" b="1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69" y="2567133"/>
            <a:ext cx="2246152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389413" y="1542266"/>
            <a:ext cx="2721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cs typeface="Arial" panose="020B0604020202020204" pitchFamily="34" charset="0"/>
              </a:rPr>
              <a:t>Homelessness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8982121" y="3468758"/>
            <a:ext cx="172123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800" b="1" dirty="0">
                <a:cs typeface="Arial" panose="020B0604020202020204" pitchFamily="34" charset="0"/>
              </a:rPr>
              <a:t>22%</a:t>
            </a:r>
            <a:r>
              <a:rPr lang="en-US" altLang="en-US" sz="48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172176" y="2216938"/>
            <a:ext cx="1341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9640008" y="4605095"/>
            <a:ext cx="1181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2406664" y="4605095"/>
            <a:ext cx="12290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cs typeface="Arial" panose="020B0604020202020204" pitchFamily="34" charset="0"/>
              </a:rPr>
              <a:t> 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23" name="Up Arrow 22"/>
          <p:cNvSpPr>
            <a:spLocks noChangeAspect="1"/>
          </p:cNvSpPr>
          <p:nvPr/>
        </p:nvSpPr>
        <p:spPr>
          <a:xfrm flipV="1">
            <a:off x="10620221" y="3524654"/>
            <a:ext cx="360908" cy="82296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Impacts on Housing Stability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8601" y="2095199"/>
            <a:ext cx="51714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High frequency and intensity supports finding and maintaining stable housing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Specialists help participants explore all available options 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Comprehensive nature of approach addresses potential contributing factors to housing instability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V13-ADM-YVslides">
  <a:themeElements>
    <a:clrScheme name="Youth Village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A81F00"/>
      </a:accent1>
      <a:accent2>
        <a:srgbClr val="CA1B0E"/>
      </a:accent2>
      <a:accent3>
        <a:srgbClr val="3F362D"/>
      </a:accent3>
      <a:accent4>
        <a:srgbClr val="E0D6A9"/>
      </a:accent4>
      <a:accent5>
        <a:srgbClr val="C6A555"/>
      </a:accent5>
      <a:accent6>
        <a:srgbClr val="3B6B74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340CB76AE364397BD0E27326F1D41" ma:contentTypeVersion="0" ma:contentTypeDescription="Create a new document." ma:contentTypeScope="" ma:versionID="4faa2e31474c27d29a37c3185072e8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99B14E-77DC-452C-B316-BA437AF36B74}">
  <ds:schemaRefs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A936C98-8100-4AEC-8EC9-6B9599FAA9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17D265-7AB9-4888-BA1C-E6240D03D9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8497</TotalTime>
  <Words>310</Words>
  <Application>Microsoft Office PowerPoint</Application>
  <PresentationFormat>Widescreen</PresentationFormat>
  <Paragraphs>90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ＭＳ Ｐゴシック</vt:lpstr>
      <vt:lpstr>ＭＳ Ｐゴシック</vt:lpstr>
      <vt:lpstr>Arial</vt:lpstr>
      <vt:lpstr>Arial Black</vt:lpstr>
      <vt:lpstr>Calibri</vt:lpstr>
      <vt:lpstr>Gill Sans</vt:lpstr>
      <vt:lpstr>Wingdings</vt:lpstr>
      <vt:lpstr>YV13-ADM-YVslides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128</cp:revision>
  <dcterms:created xsi:type="dcterms:W3CDTF">2017-06-13T21:07:38Z</dcterms:created>
  <dcterms:modified xsi:type="dcterms:W3CDTF">2019-02-21T18:10:54Z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0x010100DA5340CB76AE364397BD0E27326F1D41</vt:lpwstr>
  </property>
</Properties>
</file>